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92" r:id="rId3"/>
    <p:sldId id="258" r:id="rId4"/>
    <p:sldId id="293" r:id="rId5"/>
    <p:sldId id="294" r:id="rId6"/>
    <p:sldId id="295" r:id="rId7"/>
    <p:sldId id="296" r:id="rId8"/>
    <p:sldId id="297" r:id="rId9"/>
    <p:sldId id="298" r:id="rId10"/>
    <p:sldId id="27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67" autoAdjust="0"/>
    <p:restoredTop sz="95280"/>
  </p:normalViewPr>
  <p:slideViewPr>
    <p:cSldViewPr snapToGrid="0" snapToObjects="1">
      <p:cViewPr varScale="1">
        <p:scale>
          <a:sx n="71" d="100"/>
          <a:sy n="71" d="100"/>
        </p:scale>
        <p:origin x="6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A404CAB-A4E4-3D42-B6B9-7C4899C417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0BAA479-237C-2F46-85B2-9AD374B576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75D3B8B-31E9-5941-A3F6-214F35AC7F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CFE7-5A94-814C-8B5A-42213132D812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21FA806-CB1D-AB4D-8CD4-ACEC5FAAE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14FF046-965B-A246-9A87-47D2E7092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9845-9435-1C46-A725-D6B811DCC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808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66B8898-7451-6845-9CB7-EA7230CAD6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386EEE3-C3D7-4E44-A5B1-8F1CDFFE78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EF01A21-D551-3D47-94E2-A34864FBAF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CFE7-5A94-814C-8B5A-42213132D812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9D1F558-AAF8-C942-A692-5AD3F2CDA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FD6BE4B-977A-D046-AFD1-19071A2A9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9845-9435-1C46-A725-D6B811DCC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9870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B86E1BC7-9CE2-234C-9726-DD38AE68BD9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2B43E5F-37D0-AF4E-AA21-8D1A8341F6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36ECFC6-65E8-1A4E-A360-9FE6824BD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CFE7-5A94-814C-8B5A-42213132D812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261B8CC-FAEF-A24A-97E3-AD994E548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2C7373E-399E-9247-AB66-96E98485AD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9845-9435-1C46-A725-D6B811DCC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129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C5DD1B-E4B3-D24F-B64D-0A84D8E76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90F4BBB-5586-DE45-8E36-D8ECEA93B9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285DDF6-0FCC-C545-8A26-EFF6B7342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CFE7-5A94-814C-8B5A-42213132D812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C5151B1-C838-F04F-B983-25898F10C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45F88C7-DD66-C84D-B0DA-19993B4180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9845-9435-1C46-A725-D6B811DCC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373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8BD10EB-8FB7-8E44-A1D2-01EAC317D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21CDBA9-3D9B-8F46-B420-792B7C9EFF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4C2B0D3-58BF-994B-979E-4B4EEC2F9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CFE7-5A94-814C-8B5A-42213132D812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EDEAD0C-2099-614C-A360-BCB1DED76F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E19F79B-A652-EF4A-B8D6-69A82F56A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9845-9435-1C46-A725-D6B811DCC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54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C02971-A46A-6B40-90BF-4127226A3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26E4A3-F019-9C4D-B578-6994A5D710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A55E466-D7F5-9146-A5C2-A5936322B1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9FCA2BF-14A3-4A4B-B5EB-CB245943B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CFE7-5A94-814C-8B5A-42213132D812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3A4B850-36AC-6D44-928E-D344B7A4C3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66E7F39F-6065-3145-A85A-EF94FC8B3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9845-9435-1C46-A725-D6B811DCC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890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72C311-6405-144F-B721-49563150CA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152D9E7-8FE7-1246-8E25-BB5C592F5F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5C9769C-E6DD-3944-AF59-8538913554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C6D7690-7081-7641-B30D-99B6EA295F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8086726-E6A3-6D4C-A62F-856F5C6158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E4B560CE-9CAA-A94B-AC0E-A58E4C702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CFE7-5A94-814C-8B5A-42213132D812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3B54B14-4065-7543-A6ED-E95E482BF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AACA082C-19A8-4A47-AB17-C78156D2F5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9845-9435-1C46-A725-D6B811DCC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500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AC34C85-6758-FE4B-A8F4-51DD1B9D25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0ACB04B5-F088-CC4C-B5D5-B8B2C1185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CFE7-5A94-814C-8B5A-42213132D812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0E29C8C0-0F63-9B49-BE85-7A9A6CE02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9547BB5-BCC0-B44D-90BE-42C8F89760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9845-9435-1C46-A725-D6B811DCC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80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AF504E9-0EA1-4C41-9F77-F83D84146F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CFE7-5A94-814C-8B5A-42213132D812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9CBDCD43-DA08-B146-B4A6-2960DCB425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F00FA2C-507F-7C4E-9816-450A2B7D5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9845-9435-1C46-A725-D6B811DCC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8904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0F04CD9-4AEC-E04E-B63C-492C9757ED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7A91761-1735-6441-AA54-856CF552C2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2F22079-9C5A-7B4A-964C-A79E44D797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BDB456D-8662-A849-9C6F-3209C972BD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CFE7-5A94-814C-8B5A-42213132D812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9F95F78-C42A-D048-A38A-B5FE6E4E2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C378910-20AB-5741-8E40-08FA2F3E9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9845-9435-1C46-A725-D6B811DCC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936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CD4218A-7FE7-B64D-AFEC-1F173EFA1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43BB94D-6E00-6949-B9DC-545BA3E948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E2C96EF-AF0A-A545-A359-F06AC740D1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7247413-8A29-C040-960B-9724F0509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8FCFE7-5A94-814C-8B5A-42213132D812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45A9DA6-E3DF-2F4D-A4AD-8A0839ADE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343BA67-2B15-D94D-9C16-04F01DBDF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EC9845-9435-1C46-A725-D6B811DCC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012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B75CC5E-5FAD-7B45-A9D3-F396FA09C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C91DC1A-98E5-5542-8A7A-CF9AEB5A7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6289B2-74F4-AB4F-9B8C-1EBE0C0291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FCFE7-5A94-814C-8B5A-42213132D812}" type="datetimeFigureOut">
              <a:rPr lang="en-US" smtClean="0"/>
              <a:t>2/28/2021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989BFE6-2078-4145-AA36-7EF4B71636A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53BD301-C14D-124D-A84C-BEEC7CC30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C9845-9435-1C46-A725-D6B811DCC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2159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7439A54A-3047-4F08-9E65-A9DC204B1C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7618" y="1775011"/>
            <a:ext cx="10131623" cy="3238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514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25D84153-29E3-8F48-B64E-A46DA5259DB7}"/>
              </a:ext>
            </a:extLst>
          </p:cNvPr>
          <p:cNvSpPr/>
          <p:nvPr/>
        </p:nvSpPr>
        <p:spPr>
          <a:xfrm>
            <a:off x="3281160" y="2705539"/>
            <a:ext cx="54056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id-ID" sz="4400" b="1" dirty="0"/>
              <a:t>TERIMA KASIH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2204627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7" name="Group 66"/>
          <p:cNvGrpSpPr/>
          <p:nvPr/>
        </p:nvGrpSpPr>
        <p:grpSpPr>
          <a:xfrm>
            <a:off x="40342" y="1351932"/>
            <a:ext cx="3213849" cy="3454022"/>
            <a:chOff x="820268" y="1298144"/>
            <a:chExt cx="3213849" cy="3454022"/>
          </a:xfrm>
        </p:grpSpPr>
        <p:sp>
          <p:nvSpPr>
            <p:cNvPr id="2" name="TextBox 1"/>
            <p:cNvSpPr txBox="1"/>
            <p:nvPr/>
          </p:nvSpPr>
          <p:spPr>
            <a:xfrm>
              <a:off x="820268" y="1304365"/>
              <a:ext cx="1627097" cy="3154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9900" dirty="0" smtClean="0">
                  <a:solidFill>
                    <a:schemeClr val="accent2">
                      <a:lumMod val="50000"/>
                    </a:schemeClr>
                  </a:solidFill>
                  <a:latin typeface="Arial Black" panose="020B0A04020102020204" pitchFamily="34" charset="0"/>
                </a:rPr>
                <a:t>1</a:t>
              </a:r>
              <a:endParaRPr lang="id-ID" sz="199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21978" y="3765177"/>
              <a:ext cx="290456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3600" dirty="0" smtClean="0">
                  <a:solidFill>
                    <a:schemeClr val="accent2">
                      <a:lumMod val="50000"/>
                    </a:schemeClr>
                  </a:solidFill>
                  <a:latin typeface="Arial Black" panose="020B0A04020102020204" pitchFamily="34" charset="0"/>
                </a:rPr>
                <a:t>PROGRAM</a:t>
              </a:r>
              <a:endParaRPr lang="id-ID" sz="36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021538" y="1298144"/>
              <a:ext cx="2012579" cy="31547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9900" dirty="0" smtClean="0">
                  <a:solidFill>
                    <a:schemeClr val="accent2">
                      <a:lumMod val="50000"/>
                    </a:schemeClr>
                  </a:solidFill>
                  <a:latin typeface="Arial Black" panose="020B0A04020102020204" pitchFamily="34" charset="0"/>
                </a:rPr>
                <a:t>1</a:t>
              </a:r>
              <a:endParaRPr lang="id-ID" sz="199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999567" y="4105835"/>
              <a:ext cx="30076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id-ID" sz="3600" dirty="0" smtClean="0">
                  <a:solidFill>
                    <a:schemeClr val="accent2">
                      <a:lumMod val="50000"/>
                    </a:schemeClr>
                  </a:solidFill>
                  <a:latin typeface="Arial Black" panose="020B0A04020102020204" pitchFamily="34" charset="0"/>
                </a:rPr>
                <a:t>PRIORITAS</a:t>
              </a:r>
              <a:endParaRPr lang="id-ID" sz="3600" dirty="0">
                <a:solidFill>
                  <a:schemeClr val="accent2">
                    <a:lumMod val="50000"/>
                  </a:schemeClr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227302" y="1035423"/>
            <a:ext cx="4356840" cy="621088"/>
            <a:chOff x="4948518" y="887506"/>
            <a:chExt cx="4356840" cy="621088"/>
          </a:xfrm>
        </p:grpSpPr>
        <p:sp>
          <p:nvSpPr>
            <p:cNvPr id="9" name="Rounded Rectangle 8"/>
            <p:cNvSpPr/>
            <p:nvPr/>
          </p:nvSpPr>
          <p:spPr>
            <a:xfrm>
              <a:off x="5009024" y="887506"/>
              <a:ext cx="4296334" cy="621088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  <p:sp>
          <p:nvSpPr>
            <p:cNvPr id="7" name="Oval 6"/>
            <p:cNvSpPr/>
            <p:nvPr/>
          </p:nvSpPr>
          <p:spPr>
            <a:xfrm>
              <a:off x="4948518" y="954741"/>
              <a:ext cx="443753" cy="443753"/>
            </a:xfrm>
            <a:prstGeom prst="ellipse">
              <a:avLst/>
            </a:prstGeom>
            <a:solidFill>
              <a:schemeClr val="bg1"/>
            </a:solidFill>
            <a:ln w="152400">
              <a:solidFill>
                <a:schemeClr val="accent2">
                  <a:lumMod val="50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5499847" y="1004937"/>
              <a:ext cx="28238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2000" b="1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PENDIDIKAN</a:t>
              </a:r>
              <a:endParaRPr lang="id-ID" sz="2000" b="1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3245232" y="1739150"/>
            <a:ext cx="4338910" cy="621088"/>
            <a:chOff x="4948518" y="887506"/>
            <a:chExt cx="4338910" cy="621088"/>
          </a:xfrm>
        </p:grpSpPr>
        <p:sp>
          <p:nvSpPr>
            <p:cNvPr id="40" name="Rounded Rectangle 39"/>
            <p:cNvSpPr/>
            <p:nvPr/>
          </p:nvSpPr>
          <p:spPr>
            <a:xfrm>
              <a:off x="5009023" y="887506"/>
              <a:ext cx="4278405" cy="621088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  <p:sp>
          <p:nvSpPr>
            <p:cNvPr id="41" name="Oval 40"/>
            <p:cNvSpPr/>
            <p:nvPr/>
          </p:nvSpPr>
          <p:spPr>
            <a:xfrm>
              <a:off x="4948518" y="954741"/>
              <a:ext cx="443753" cy="443753"/>
            </a:xfrm>
            <a:prstGeom prst="ellipse">
              <a:avLst/>
            </a:prstGeom>
            <a:solidFill>
              <a:schemeClr val="bg1"/>
            </a:solidFill>
            <a:ln w="152400">
              <a:solidFill>
                <a:schemeClr val="accent2">
                  <a:lumMod val="50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499847" y="991490"/>
              <a:ext cx="28238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2000" b="1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KESEHATAN</a:t>
              </a:r>
              <a:endParaRPr lang="id-ID" sz="2000" b="1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3245232" y="2492182"/>
            <a:ext cx="4338910" cy="621088"/>
            <a:chOff x="4948518" y="887506"/>
            <a:chExt cx="4338910" cy="621088"/>
          </a:xfrm>
        </p:grpSpPr>
        <p:sp>
          <p:nvSpPr>
            <p:cNvPr id="44" name="Rounded Rectangle 43"/>
            <p:cNvSpPr/>
            <p:nvPr/>
          </p:nvSpPr>
          <p:spPr>
            <a:xfrm>
              <a:off x="5009024" y="887506"/>
              <a:ext cx="4278404" cy="621088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  <p:sp>
          <p:nvSpPr>
            <p:cNvPr id="45" name="Oval 44"/>
            <p:cNvSpPr/>
            <p:nvPr/>
          </p:nvSpPr>
          <p:spPr>
            <a:xfrm>
              <a:off x="4948518" y="954741"/>
              <a:ext cx="443753" cy="443753"/>
            </a:xfrm>
            <a:prstGeom prst="ellipse">
              <a:avLst/>
            </a:prstGeom>
            <a:solidFill>
              <a:schemeClr val="bg1"/>
            </a:solidFill>
            <a:ln w="152400">
              <a:solidFill>
                <a:schemeClr val="accent2">
                  <a:lumMod val="50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499846" y="991490"/>
              <a:ext cx="33415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2000" b="1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TENAGA KERJA</a:t>
              </a:r>
              <a:endParaRPr lang="id-ID" sz="2000" b="1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47" name="Group 46"/>
          <p:cNvGrpSpPr/>
          <p:nvPr/>
        </p:nvGrpSpPr>
        <p:grpSpPr>
          <a:xfrm>
            <a:off x="3263162" y="3195909"/>
            <a:ext cx="4320980" cy="621088"/>
            <a:chOff x="4948518" y="887506"/>
            <a:chExt cx="4320980" cy="621088"/>
          </a:xfrm>
        </p:grpSpPr>
        <p:sp>
          <p:nvSpPr>
            <p:cNvPr id="48" name="Rounded Rectangle 47"/>
            <p:cNvSpPr/>
            <p:nvPr/>
          </p:nvSpPr>
          <p:spPr>
            <a:xfrm>
              <a:off x="5009024" y="887506"/>
              <a:ext cx="4260474" cy="621088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  <p:sp>
          <p:nvSpPr>
            <p:cNvPr id="49" name="Oval 48"/>
            <p:cNvSpPr/>
            <p:nvPr/>
          </p:nvSpPr>
          <p:spPr>
            <a:xfrm>
              <a:off x="4948518" y="954741"/>
              <a:ext cx="443753" cy="443753"/>
            </a:xfrm>
            <a:prstGeom prst="ellipse">
              <a:avLst/>
            </a:prstGeom>
            <a:solidFill>
              <a:schemeClr val="bg1"/>
            </a:solidFill>
            <a:ln w="152400">
              <a:solidFill>
                <a:schemeClr val="accent2">
                  <a:lumMod val="50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499846" y="978043"/>
              <a:ext cx="376965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2000" b="1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INFRASTRUKTUR</a:t>
              </a:r>
              <a:endParaRPr lang="id-ID" sz="2000" b="1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84" name="Group 83"/>
          <p:cNvGrpSpPr/>
          <p:nvPr/>
        </p:nvGrpSpPr>
        <p:grpSpPr>
          <a:xfrm>
            <a:off x="7723104" y="1026459"/>
            <a:ext cx="4356840" cy="621088"/>
            <a:chOff x="4948518" y="887506"/>
            <a:chExt cx="4356840" cy="621088"/>
          </a:xfrm>
        </p:grpSpPr>
        <p:sp>
          <p:nvSpPr>
            <p:cNvPr id="85" name="Rounded Rectangle 84"/>
            <p:cNvSpPr/>
            <p:nvPr/>
          </p:nvSpPr>
          <p:spPr>
            <a:xfrm>
              <a:off x="5009024" y="887506"/>
              <a:ext cx="4296334" cy="621088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  <p:sp>
          <p:nvSpPr>
            <p:cNvPr id="86" name="Oval 85"/>
            <p:cNvSpPr/>
            <p:nvPr/>
          </p:nvSpPr>
          <p:spPr>
            <a:xfrm>
              <a:off x="4948518" y="954741"/>
              <a:ext cx="443753" cy="443753"/>
            </a:xfrm>
            <a:prstGeom prst="ellipse">
              <a:avLst/>
            </a:prstGeom>
            <a:solidFill>
              <a:schemeClr val="bg1"/>
            </a:solidFill>
            <a:ln w="152400">
              <a:solidFill>
                <a:schemeClr val="accent2">
                  <a:lumMod val="50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  <p:sp>
          <p:nvSpPr>
            <p:cNvPr id="87" name="TextBox 86"/>
            <p:cNvSpPr txBox="1"/>
            <p:nvPr/>
          </p:nvSpPr>
          <p:spPr>
            <a:xfrm>
              <a:off x="5499846" y="1004937"/>
              <a:ext cx="3182461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2000" b="1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PELAYANAN PUBLIK</a:t>
              </a:r>
              <a:endParaRPr lang="id-ID" sz="2000" b="1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88" name="Group 87"/>
          <p:cNvGrpSpPr/>
          <p:nvPr/>
        </p:nvGrpSpPr>
        <p:grpSpPr>
          <a:xfrm>
            <a:off x="7741034" y="1730186"/>
            <a:ext cx="4338910" cy="621088"/>
            <a:chOff x="4948518" y="887506"/>
            <a:chExt cx="4338910" cy="621088"/>
          </a:xfrm>
        </p:grpSpPr>
        <p:sp>
          <p:nvSpPr>
            <p:cNvPr id="89" name="Rounded Rectangle 88"/>
            <p:cNvSpPr/>
            <p:nvPr/>
          </p:nvSpPr>
          <p:spPr>
            <a:xfrm>
              <a:off x="5009023" y="887506"/>
              <a:ext cx="4278405" cy="621088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  <p:sp>
          <p:nvSpPr>
            <p:cNvPr id="90" name="Oval 89"/>
            <p:cNvSpPr/>
            <p:nvPr/>
          </p:nvSpPr>
          <p:spPr>
            <a:xfrm>
              <a:off x="4948518" y="954741"/>
              <a:ext cx="443753" cy="443753"/>
            </a:xfrm>
            <a:prstGeom prst="ellipse">
              <a:avLst/>
            </a:prstGeom>
            <a:solidFill>
              <a:schemeClr val="bg1"/>
            </a:solidFill>
            <a:ln w="152400">
              <a:solidFill>
                <a:schemeClr val="accent2">
                  <a:lumMod val="50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5499847" y="991490"/>
              <a:ext cx="282388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2000" b="1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UMKM</a:t>
              </a:r>
              <a:endParaRPr lang="id-ID" sz="2000" b="1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92" name="Group 91"/>
          <p:cNvGrpSpPr/>
          <p:nvPr/>
        </p:nvGrpSpPr>
        <p:grpSpPr>
          <a:xfrm>
            <a:off x="7741034" y="2483218"/>
            <a:ext cx="4338910" cy="621088"/>
            <a:chOff x="4948518" y="887506"/>
            <a:chExt cx="4338910" cy="621088"/>
          </a:xfrm>
        </p:grpSpPr>
        <p:sp>
          <p:nvSpPr>
            <p:cNvPr id="93" name="Rounded Rectangle 92"/>
            <p:cNvSpPr/>
            <p:nvPr/>
          </p:nvSpPr>
          <p:spPr>
            <a:xfrm>
              <a:off x="5009024" y="887506"/>
              <a:ext cx="4278404" cy="621088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  <p:sp>
          <p:nvSpPr>
            <p:cNvPr id="94" name="Oval 93"/>
            <p:cNvSpPr/>
            <p:nvPr/>
          </p:nvSpPr>
          <p:spPr>
            <a:xfrm>
              <a:off x="4948518" y="954741"/>
              <a:ext cx="443753" cy="443753"/>
            </a:xfrm>
            <a:prstGeom prst="ellipse">
              <a:avLst/>
            </a:prstGeom>
            <a:solidFill>
              <a:schemeClr val="bg1"/>
            </a:solidFill>
            <a:ln w="152400">
              <a:solidFill>
                <a:schemeClr val="accent2">
                  <a:lumMod val="50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5499846" y="991490"/>
              <a:ext cx="3341589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2000" b="1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PARIWISATA</a:t>
              </a:r>
              <a:endParaRPr lang="id-ID" sz="2000" b="1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7758964" y="3186945"/>
            <a:ext cx="4433036" cy="621088"/>
            <a:chOff x="4948518" y="887506"/>
            <a:chExt cx="4433036" cy="621088"/>
          </a:xfrm>
        </p:grpSpPr>
        <p:sp>
          <p:nvSpPr>
            <p:cNvPr id="97" name="Rounded Rectangle 96"/>
            <p:cNvSpPr/>
            <p:nvPr/>
          </p:nvSpPr>
          <p:spPr>
            <a:xfrm>
              <a:off x="5009024" y="887506"/>
              <a:ext cx="4260474" cy="621088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  <p:sp>
          <p:nvSpPr>
            <p:cNvPr id="98" name="Oval 97"/>
            <p:cNvSpPr/>
            <p:nvPr/>
          </p:nvSpPr>
          <p:spPr>
            <a:xfrm>
              <a:off x="4948518" y="954741"/>
              <a:ext cx="443753" cy="443753"/>
            </a:xfrm>
            <a:prstGeom prst="ellipse">
              <a:avLst/>
            </a:prstGeom>
            <a:solidFill>
              <a:schemeClr val="bg1"/>
            </a:solidFill>
            <a:ln w="152400">
              <a:solidFill>
                <a:schemeClr val="accent2">
                  <a:lumMod val="50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5499846" y="978043"/>
              <a:ext cx="3881708" cy="3847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1900" b="1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PEMUDA DAN OLAH RAGA</a:t>
              </a:r>
              <a:endParaRPr lang="id-ID" sz="1900" b="1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100" name="Group 99"/>
          <p:cNvGrpSpPr/>
          <p:nvPr/>
        </p:nvGrpSpPr>
        <p:grpSpPr>
          <a:xfrm>
            <a:off x="4684063" y="3998248"/>
            <a:ext cx="5118842" cy="621088"/>
            <a:chOff x="4948518" y="887506"/>
            <a:chExt cx="5118842" cy="621088"/>
          </a:xfrm>
        </p:grpSpPr>
        <p:sp>
          <p:nvSpPr>
            <p:cNvPr id="101" name="Rounded Rectangle 100"/>
            <p:cNvSpPr/>
            <p:nvPr/>
          </p:nvSpPr>
          <p:spPr>
            <a:xfrm>
              <a:off x="5009024" y="887506"/>
              <a:ext cx="5058336" cy="621088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  <p:sp>
          <p:nvSpPr>
            <p:cNvPr id="102" name="Oval 101"/>
            <p:cNvSpPr/>
            <p:nvPr/>
          </p:nvSpPr>
          <p:spPr>
            <a:xfrm>
              <a:off x="4948518" y="954741"/>
              <a:ext cx="443753" cy="443753"/>
            </a:xfrm>
            <a:prstGeom prst="ellipse">
              <a:avLst/>
            </a:prstGeom>
            <a:solidFill>
              <a:schemeClr val="bg1"/>
            </a:solidFill>
            <a:ln w="152400">
              <a:solidFill>
                <a:schemeClr val="accent2">
                  <a:lumMod val="50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  <p:sp>
          <p:nvSpPr>
            <p:cNvPr id="103" name="TextBox 102"/>
            <p:cNvSpPr txBox="1"/>
            <p:nvPr/>
          </p:nvSpPr>
          <p:spPr>
            <a:xfrm>
              <a:off x="5499845" y="978043"/>
              <a:ext cx="45675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2000" b="1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PERTANIAN DAN PERIKANAN</a:t>
              </a:r>
              <a:endParaRPr lang="id-ID" sz="2000" b="1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104" name="Group 103"/>
          <p:cNvGrpSpPr/>
          <p:nvPr/>
        </p:nvGrpSpPr>
        <p:grpSpPr>
          <a:xfrm>
            <a:off x="4675099" y="4701975"/>
            <a:ext cx="5118842" cy="621088"/>
            <a:chOff x="4948518" y="887506"/>
            <a:chExt cx="5118842" cy="621088"/>
          </a:xfrm>
        </p:grpSpPr>
        <p:sp>
          <p:nvSpPr>
            <p:cNvPr id="105" name="Rounded Rectangle 104"/>
            <p:cNvSpPr/>
            <p:nvPr/>
          </p:nvSpPr>
          <p:spPr>
            <a:xfrm>
              <a:off x="5009024" y="887506"/>
              <a:ext cx="5058336" cy="621088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  <p:sp>
          <p:nvSpPr>
            <p:cNvPr id="106" name="Oval 105"/>
            <p:cNvSpPr/>
            <p:nvPr/>
          </p:nvSpPr>
          <p:spPr>
            <a:xfrm>
              <a:off x="4948518" y="954741"/>
              <a:ext cx="443753" cy="443753"/>
            </a:xfrm>
            <a:prstGeom prst="ellipse">
              <a:avLst/>
            </a:prstGeom>
            <a:solidFill>
              <a:schemeClr val="bg1"/>
            </a:solidFill>
            <a:ln w="152400">
              <a:solidFill>
                <a:schemeClr val="accent2">
                  <a:lumMod val="50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499845" y="978043"/>
              <a:ext cx="45675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2000" b="1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SOSIAL KESEJAHTERAAN</a:t>
              </a:r>
              <a:endParaRPr lang="id-ID" sz="2000" b="1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108" name="Group 107"/>
          <p:cNvGrpSpPr/>
          <p:nvPr/>
        </p:nvGrpSpPr>
        <p:grpSpPr>
          <a:xfrm>
            <a:off x="4675099" y="5455007"/>
            <a:ext cx="5118842" cy="621088"/>
            <a:chOff x="4948518" y="887506"/>
            <a:chExt cx="5118842" cy="621088"/>
          </a:xfrm>
        </p:grpSpPr>
        <p:sp>
          <p:nvSpPr>
            <p:cNvPr id="109" name="Rounded Rectangle 108"/>
            <p:cNvSpPr/>
            <p:nvPr/>
          </p:nvSpPr>
          <p:spPr>
            <a:xfrm>
              <a:off x="5009024" y="887506"/>
              <a:ext cx="5058336" cy="621088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  <p:sp>
          <p:nvSpPr>
            <p:cNvPr id="110" name="Oval 109"/>
            <p:cNvSpPr/>
            <p:nvPr/>
          </p:nvSpPr>
          <p:spPr>
            <a:xfrm>
              <a:off x="4948518" y="954741"/>
              <a:ext cx="443753" cy="443753"/>
            </a:xfrm>
            <a:prstGeom prst="ellipse">
              <a:avLst/>
            </a:prstGeom>
            <a:solidFill>
              <a:schemeClr val="bg1"/>
            </a:solidFill>
            <a:ln w="152400">
              <a:solidFill>
                <a:schemeClr val="accent2">
                  <a:lumMod val="50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  <p:sp>
          <p:nvSpPr>
            <p:cNvPr id="111" name="TextBox 110"/>
            <p:cNvSpPr txBox="1"/>
            <p:nvPr/>
          </p:nvSpPr>
          <p:spPr>
            <a:xfrm>
              <a:off x="5499845" y="978043"/>
              <a:ext cx="45675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2000" b="1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PEMBANGUNAN DESA</a:t>
              </a:r>
              <a:endParaRPr lang="id-ID" sz="2000" b="1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6047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5289180" y="663372"/>
            <a:ext cx="5118842" cy="621088"/>
            <a:chOff x="4948518" y="887506"/>
            <a:chExt cx="5118842" cy="621088"/>
          </a:xfrm>
        </p:grpSpPr>
        <p:sp>
          <p:nvSpPr>
            <p:cNvPr id="11" name="Rounded Rectangle 10"/>
            <p:cNvSpPr/>
            <p:nvPr/>
          </p:nvSpPr>
          <p:spPr>
            <a:xfrm>
              <a:off x="5009024" y="887506"/>
              <a:ext cx="5058336" cy="621088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  <p:sp>
          <p:nvSpPr>
            <p:cNvPr id="12" name="Oval 11"/>
            <p:cNvSpPr/>
            <p:nvPr/>
          </p:nvSpPr>
          <p:spPr>
            <a:xfrm>
              <a:off x="4948518" y="954741"/>
              <a:ext cx="443753" cy="443753"/>
            </a:xfrm>
            <a:prstGeom prst="ellipse">
              <a:avLst/>
            </a:prstGeom>
            <a:solidFill>
              <a:schemeClr val="bg1"/>
            </a:solidFill>
            <a:ln w="152400">
              <a:solidFill>
                <a:schemeClr val="accent2">
                  <a:lumMod val="50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99845" y="978043"/>
              <a:ext cx="45675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2000" b="1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PENDIDIKAN</a:t>
              </a:r>
              <a:endParaRPr lang="id-ID" sz="2000" b="1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316076" y="1344364"/>
            <a:ext cx="3778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latin typeface="Franklin Gothic Heavy" panose="020B0903020102020204" pitchFamily="34" charset="0"/>
              </a:rPr>
              <a:t>PERINTIS Lamongan</a:t>
            </a:r>
            <a:endParaRPr lang="id-ID" sz="2800" dirty="0">
              <a:latin typeface="Franklin Gothic Heavy" panose="020B0903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7" y="1723259"/>
            <a:ext cx="50740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(Pendidikan Berkualitas dan Gratis)</a:t>
            </a:r>
            <a:endParaRPr lang="id-ID" sz="2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61965" y="1532622"/>
            <a:ext cx="387721" cy="1617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TextBox 14"/>
          <p:cNvSpPr txBox="1"/>
          <p:nvPr/>
        </p:nvSpPr>
        <p:spPr>
          <a:xfrm>
            <a:off x="5356414" y="2057396"/>
            <a:ext cx="68355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dirty="0" smtClean="0"/>
              <a:t>Beasiswa Pendidikan Sampai S2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dirty="0" smtClean="0"/>
              <a:t>Insentif Bagi Guru Ngaji dan TPQ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dirty="0" smtClean="0"/>
              <a:t>Peningkatan Kesejahteraan Tenaga Pendidik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dirty="0" smtClean="0"/>
              <a:t>Pemerataan Sarana dan Prasarana Pendidikan Berkualitas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dirty="0" smtClean="0"/>
              <a:t>Hafidz Lamongan</a:t>
            </a:r>
            <a:endParaRPr lang="id-ID" dirty="0"/>
          </a:p>
        </p:txBody>
      </p:sp>
      <p:grpSp>
        <p:nvGrpSpPr>
          <p:cNvPr id="28" name="Group 27"/>
          <p:cNvGrpSpPr/>
          <p:nvPr/>
        </p:nvGrpSpPr>
        <p:grpSpPr>
          <a:xfrm>
            <a:off x="-13449" y="457030"/>
            <a:ext cx="4625790" cy="4647058"/>
            <a:chOff x="-13449" y="1183168"/>
            <a:chExt cx="4625790" cy="4647058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3831" y="1183168"/>
              <a:ext cx="3185846" cy="3185846"/>
            </a:xfrm>
            <a:prstGeom prst="rect">
              <a:avLst/>
            </a:prstGeom>
          </p:spPr>
        </p:pic>
        <p:sp>
          <p:nvSpPr>
            <p:cNvPr id="27" name="Freeform 26"/>
            <p:cNvSpPr/>
            <p:nvPr/>
          </p:nvSpPr>
          <p:spPr>
            <a:xfrm>
              <a:off x="-13449" y="4180290"/>
              <a:ext cx="4625790" cy="1649936"/>
            </a:xfrm>
            <a:custGeom>
              <a:avLst/>
              <a:gdLst>
                <a:gd name="connsiteX0" fmla="*/ 0 w 4625790"/>
                <a:gd name="connsiteY0" fmla="*/ 0 h 1649936"/>
                <a:gd name="connsiteX1" fmla="*/ 3921845 w 4625790"/>
                <a:gd name="connsiteY1" fmla="*/ 0 h 1649936"/>
                <a:gd name="connsiteX2" fmla="*/ 4625790 w 4625790"/>
                <a:gd name="connsiteY2" fmla="*/ 703945 h 1649936"/>
                <a:gd name="connsiteX3" fmla="*/ 4625790 w 4625790"/>
                <a:gd name="connsiteY3" fmla="*/ 945991 h 1649936"/>
                <a:gd name="connsiteX4" fmla="*/ 3921845 w 4625790"/>
                <a:gd name="connsiteY4" fmla="*/ 1649936 h 1649936"/>
                <a:gd name="connsiteX5" fmla="*/ 0 w 4625790"/>
                <a:gd name="connsiteY5" fmla="*/ 1649936 h 1649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25790" h="1649936">
                  <a:moveTo>
                    <a:pt x="0" y="0"/>
                  </a:moveTo>
                  <a:lnTo>
                    <a:pt x="3921845" y="0"/>
                  </a:lnTo>
                  <a:cubicBezTo>
                    <a:pt x="4310623" y="0"/>
                    <a:pt x="4625790" y="315167"/>
                    <a:pt x="4625790" y="703945"/>
                  </a:cubicBezTo>
                  <a:lnTo>
                    <a:pt x="4625790" y="945991"/>
                  </a:lnTo>
                  <a:cubicBezTo>
                    <a:pt x="4625790" y="1334769"/>
                    <a:pt x="4310623" y="1649936"/>
                    <a:pt x="3921845" y="1649936"/>
                  </a:cubicBezTo>
                  <a:lnTo>
                    <a:pt x="0" y="164993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76206" y="4175807"/>
              <a:ext cx="4219023" cy="1635699"/>
              <a:chOff x="1326777" y="4471641"/>
              <a:chExt cx="4219023" cy="1635699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1873621" y="4471641"/>
                <a:ext cx="3672179" cy="1631216"/>
                <a:chOff x="2653547" y="2306669"/>
                <a:chExt cx="3672179" cy="1631216"/>
              </a:xfrm>
            </p:grpSpPr>
            <p:sp>
              <p:nvSpPr>
                <p:cNvPr id="20" name="TextBox 19"/>
                <p:cNvSpPr txBox="1"/>
                <p:nvPr/>
              </p:nvSpPr>
              <p:spPr>
                <a:xfrm>
                  <a:off x="3291176" y="2642841"/>
                  <a:ext cx="2904564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id-ID" sz="3600" dirty="0" smtClean="0">
                      <a:solidFill>
                        <a:schemeClr val="bg1"/>
                      </a:solidFill>
                      <a:latin typeface="Arial Black" panose="020B0A04020102020204" pitchFamily="34" charset="0"/>
                    </a:rPr>
                    <a:t>PROGRAM</a:t>
                  </a:r>
                  <a:endParaRPr lang="id-ID" sz="3600" dirty="0">
                    <a:solidFill>
                      <a:schemeClr val="bg1"/>
                    </a:solidFill>
                    <a:latin typeface="Arial Black" panose="020B0A04020102020204" pitchFamily="34" charset="0"/>
                  </a:endParaRP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2653547" y="2306669"/>
                  <a:ext cx="896473" cy="16312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d-ID" sz="10000" dirty="0" smtClean="0">
                      <a:solidFill>
                        <a:schemeClr val="bg1"/>
                      </a:solidFill>
                      <a:latin typeface="Arial Black" panose="020B0A04020102020204" pitchFamily="34" charset="0"/>
                    </a:rPr>
                    <a:t>1</a:t>
                  </a:r>
                  <a:endParaRPr lang="id-ID" sz="10000" dirty="0">
                    <a:solidFill>
                      <a:schemeClr val="bg1"/>
                    </a:solidFill>
                    <a:latin typeface="Arial Black" panose="020B0A04020102020204" pitchFamily="34" charset="0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3318070" y="3023306"/>
                  <a:ext cx="3007656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id-ID" sz="3600" dirty="0" smtClean="0">
                      <a:solidFill>
                        <a:schemeClr val="bg1"/>
                      </a:solidFill>
                      <a:latin typeface="Arial Black" panose="020B0A04020102020204" pitchFamily="34" charset="0"/>
                    </a:rPr>
                    <a:t>PRIORITAS</a:t>
                  </a:r>
                  <a:endParaRPr lang="id-ID" sz="3600" dirty="0">
                    <a:solidFill>
                      <a:schemeClr val="bg1"/>
                    </a:solidFill>
                    <a:latin typeface="Arial Black" panose="020B0A04020102020204" pitchFamily="34" charset="0"/>
                  </a:endParaRPr>
                </a:p>
              </p:txBody>
            </p:sp>
          </p:grpSp>
          <p:sp>
            <p:nvSpPr>
              <p:cNvPr id="23" name="TextBox 22"/>
              <p:cNvSpPr txBox="1"/>
              <p:nvPr/>
            </p:nvSpPr>
            <p:spPr>
              <a:xfrm>
                <a:off x="1326777" y="4476124"/>
                <a:ext cx="838199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10000" dirty="0" smtClean="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1</a:t>
                </a:r>
                <a:endParaRPr lang="id-ID" sz="10000" dirty="0">
                  <a:solidFill>
                    <a:schemeClr val="bg1"/>
                  </a:solidFill>
                  <a:latin typeface="Arial Black" panose="020B0A04020102020204" pitchFamily="34" charset="0"/>
                </a:endParaRPr>
              </a:p>
            </p:txBody>
          </p:sp>
        </p:grpSp>
      </p:grpSp>
      <p:grpSp>
        <p:nvGrpSpPr>
          <p:cNvPr id="29" name="Group 28"/>
          <p:cNvGrpSpPr/>
          <p:nvPr/>
        </p:nvGrpSpPr>
        <p:grpSpPr>
          <a:xfrm>
            <a:off x="5307110" y="4016171"/>
            <a:ext cx="5118842" cy="621088"/>
            <a:chOff x="4948518" y="887506"/>
            <a:chExt cx="5118842" cy="621088"/>
          </a:xfrm>
        </p:grpSpPr>
        <p:sp>
          <p:nvSpPr>
            <p:cNvPr id="30" name="Rounded Rectangle 29"/>
            <p:cNvSpPr/>
            <p:nvPr/>
          </p:nvSpPr>
          <p:spPr>
            <a:xfrm>
              <a:off x="5009024" y="887506"/>
              <a:ext cx="5058336" cy="621088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  <p:sp>
          <p:nvSpPr>
            <p:cNvPr id="31" name="Oval 30"/>
            <p:cNvSpPr/>
            <p:nvPr/>
          </p:nvSpPr>
          <p:spPr>
            <a:xfrm>
              <a:off x="4948518" y="954741"/>
              <a:ext cx="443753" cy="443753"/>
            </a:xfrm>
            <a:prstGeom prst="ellipse">
              <a:avLst/>
            </a:prstGeom>
            <a:solidFill>
              <a:schemeClr val="bg1"/>
            </a:solidFill>
            <a:ln w="152400">
              <a:solidFill>
                <a:schemeClr val="accent2">
                  <a:lumMod val="50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99845" y="978043"/>
              <a:ext cx="45675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2000" b="1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KESEHATAN</a:t>
              </a:r>
              <a:endParaRPr lang="id-ID" sz="2000" b="1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5334006" y="4697163"/>
            <a:ext cx="3778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latin typeface="Franklin Gothic Heavy" panose="020B0903020102020204" pitchFamily="34" charset="0"/>
              </a:rPr>
              <a:t>Lamongan SEHAT</a:t>
            </a:r>
            <a:endParaRPr lang="id-ID" sz="2800" dirty="0">
              <a:latin typeface="Franklin Gothic Heavy" panose="020B09030201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79895" y="4885421"/>
            <a:ext cx="387721" cy="1617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6" name="TextBox 35"/>
          <p:cNvSpPr txBox="1"/>
          <p:nvPr/>
        </p:nvSpPr>
        <p:spPr>
          <a:xfrm>
            <a:off x="5374344" y="5141255"/>
            <a:ext cx="68355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dirty="0" smtClean="0"/>
              <a:t>POSKESTREN (Pusat Kesehatan Pesantren)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dirty="0" smtClean="0"/>
              <a:t>Home Care Service (Kunjungan Kesehatan dan Penyuluhan)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dirty="0" smtClean="0"/>
              <a:t>Peningkatan kualitas sarana dan prasarana Puskesmas dan RSUD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dirty="0"/>
              <a:t>Peningkatan kualitas sarana dan </a:t>
            </a:r>
            <a:r>
              <a:rPr lang="id-ID" dirty="0" smtClean="0"/>
              <a:t>prasarana POSYANDU Dan KB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51577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5289180" y="663372"/>
            <a:ext cx="5118842" cy="621088"/>
            <a:chOff x="4948518" y="887506"/>
            <a:chExt cx="5118842" cy="621088"/>
          </a:xfrm>
        </p:grpSpPr>
        <p:sp>
          <p:nvSpPr>
            <p:cNvPr id="11" name="Rounded Rectangle 10"/>
            <p:cNvSpPr/>
            <p:nvPr/>
          </p:nvSpPr>
          <p:spPr>
            <a:xfrm>
              <a:off x="5009024" y="887506"/>
              <a:ext cx="5058336" cy="621088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  <p:sp>
          <p:nvSpPr>
            <p:cNvPr id="12" name="Oval 11"/>
            <p:cNvSpPr/>
            <p:nvPr/>
          </p:nvSpPr>
          <p:spPr>
            <a:xfrm>
              <a:off x="4948518" y="954741"/>
              <a:ext cx="443753" cy="443753"/>
            </a:xfrm>
            <a:prstGeom prst="ellipse">
              <a:avLst/>
            </a:prstGeom>
            <a:solidFill>
              <a:schemeClr val="bg1"/>
            </a:solidFill>
            <a:ln w="152400">
              <a:solidFill>
                <a:schemeClr val="accent2">
                  <a:lumMod val="50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99845" y="978043"/>
              <a:ext cx="45675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2000" b="1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TENAGA KERJA</a:t>
              </a:r>
              <a:endParaRPr lang="id-ID" sz="2000" b="1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316076" y="1344364"/>
            <a:ext cx="3778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latin typeface="Franklin Gothic Heavy" panose="020B0903020102020204" pitchFamily="34" charset="0"/>
              </a:rPr>
              <a:t>YES Lamongan</a:t>
            </a:r>
            <a:endParaRPr lang="id-ID" sz="2800" dirty="0">
              <a:latin typeface="Franklin Gothic Heavy" panose="020B09030201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7" y="1723259"/>
            <a:ext cx="50740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(Young Entrepreneur Succes)</a:t>
            </a:r>
            <a:endParaRPr lang="id-ID" sz="2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61965" y="1532622"/>
            <a:ext cx="387721" cy="1617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TextBox 14"/>
          <p:cNvSpPr txBox="1"/>
          <p:nvPr/>
        </p:nvSpPr>
        <p:spPr>
          <a:xfrm>
            <a:off x="5356414" y="2057396"/>
            <a:ext cx="68355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dirty="0" smtClean="0"/>
              <a:t>1000 Lapangan kerja baru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dirty="0" smtClean="0"/>
              <a:t>Peningkatan Kompetensi Tenaga Kerja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dirty="0" smtClean="0"/>
              <a:t>10.000 Wira Usaha Baru</a:t>
            </a:r>
            <a:endParaRPr lang="id-ID" dirty="0"/>
          </a:p>
        </p:txBody>
      </p:sp>
      <p:grpSp>
        <p:nvGrpSpPr>
          <p:cNvPr id="28" name="Group 27"/>
          <p:cNvGrpSpPr/>
          <p:nvPr/>
        </p:nvGrpSpPr>
        <p:grpSpPr>
          <a:xfrm>
            <a:off x="-13449" y="457030"/>
            <a:ext cx="4625790" cy="4647058"/>
            <a:chOff x="-13449" y="1183168"/>
            <a:chExt cx="4625790" cy="4647058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3831" y="1183168"/>
              <a:ext cx="3185846" cy="3185846"/>
            </a:xfrm>
            <a:prstGeom prst="rect">
              <a:avLst/>
            </a:prstGeom>
          </p:spPr>
        </p:pic>
        <p:sp>
          <p:nvSpPr>
            <p:cNvPr id="27" name="Freeform 26"/>
            <p:cNvSpPr/>
            <p:nvPr/>
          </p:nvSpPr>
          <p:spPr>
            <a:xfrm>
              <a:off x="-13449" y="4180290"/>
              <a:ext cx="4625790" cy="1649936"/>
            </a:xfrm>
            <a:custGeom>
              <a:avLst/>
              <a:gdLst>
                <a:gd name="connsiteX0" fmla="*/ 0 w 4625790"/>
                <a:gd name="connsiteY0" fmla="*/ 0 h 1649936"/>
                <a:gd name="connsiteX1" fmla="*/ 3921845 w 4625790"/>
                <a:gd name="connsiteY1" fmla="*/ 0 h 1649936"/>
                <a:gd name="connsiteX2" fmla="*/ 4625790 w 4625790"/>
                <a:gd name="connsiteY2" fmla="*/ 703945 h 1649936"/>
                <a:gd name="connsiteX3" fmla="*/ 4625790 w 4625790"/>
                <a:gd name="connsiteY3" fmla="*/ 945991 h 1649936"/>
                <a:gd name="connsiteX4" fmla="*/ 3921845 w 4625790"/>
                <a:gd name="connsiteY4" fmla="*/ 1649936 h 1649936"/>
                <a:gd name="connsiteX5" fmla="*/ 0 w 4625790"/>
                <a:gd name="connsiteY5" fmla="*/ 1649936 h 1649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25790" h="1649936">
                  <a:moveTo>
                    <a:pt x="0" y="0"/>
                  </a:moveTo>
                  <a:lnTo>
                    <a:pt x="3921845" y="0"/>
                  </a:lnTo>
                  <a:cubicBezTo>
                    <a:pt x="4310623" y="0"/>
                    <a:pt x="4625790" y="315167"/>
                    <a:pt x="4625790" y="703945"/>
                  </a:cubicBezTo>
                  <a:lnTo>
                    <a:pt x="4625790" y="945991"/>
                  </a:lnTo>
                  <a:cubicBezTo>
                    <a:pt x="4625790" y="1334769"/>
                    <a:pt x="4310623" y="1649936"/>
                    <a:pt x="3921845" y="1649936"/>
                  </a:cubicBezTo>
                  <a:lnTo>
                    <a:pt x="0" y="164993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76206" y="4175807"/>
              <a:ext cx="4219023" cy="1635699"/>
              <a:chOff x="1326777" y="4471641"/>
              <a:chExt cx="4219023" cy="1635699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1873621" y="4471641"/>
                <a:ext cx="3672179" cy="1631216"/>
                <a:chOff x="2653547" y="2306669"/>
                <a:chExt cx="3672179" cy="1631216"/>
              </a:xfrm>
            </p:grpSpPr>
            <p:sp>
              <p:nvSpPr>
                <p:cNvPr id="20" name="TextBox 19"/>
                <p:cNvSpPr txBox="1"/>
                <p:nvPr/>
              </p:nvSpPr>
              <p:spPr>
                <a:xfrm>
                  <a:off x="3291176" y="2642841"/>
                  <a:ext cx="2904564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id-ID" sz="3600" dirty="0" smtClean="0">
                      <a:solidFill>
                        <a:schemeClr val="bg1"/>
                      </a:solidFill>
                      <a:latin typeface="Arial Black" panose="020B0A04020102020204" pitchFamily="34" charset="0"/>
                    </a:rPr>
                    <a:t>PROGRAM</a:t>
                  </a:r>
                  <a:endParaRPr lang="id-ID" sz="3600" dirty="0">
                    <a:solidFill>
                      <a:schemeClr val="bg1"/>
                    </a:solidFill>
                    <a:latin typeface="Arial Black" panose="020B0A04020102020204" pitchFamily="34" charset="0"/>
                  </a:endParaRP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2653547" y="2306669"/>
                  <a:ext cx="896473" cy="16312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d-ID" sz="10000" dirty="0" smtClean="0">
                      <a:solidFill>
                        <a:schemeClr val="bg1"/>
                      </a:solidFill>
                      <a:latin typeface="Arial Black" panose="020B0A04020102020204" pitchFamily="34" charset="0"/>
                    </a:rPr>
                    <a:t>1</a:t>
                  </a:r>
                  <a:endParaRPr lang="id-ID" sz="10000" dirty="0">
                    <a:solidFill>
                      <a:schemeClr val="bg1"/>
                    </a:solidFill>
                    <a:latin typeface="Arial Black" panose="020B0A04020102020204" pitchFamily="34" charset="0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3318070" y="3023306"/>
                  <a:ext cx="3007656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id-ID" sz="3600" dirty="0" smtClean="0">
                      <a:solidFill>
                        <a:schemeClr val="bg1"/>
                      </a:solidFill>
                      <a:latin typeface="Arial Black" panose="020B0A04020102020204" pitchFamily="34" charset="0"/>
                    </a:rPr>
                    <a:t>PRIORITAS</a:t>
                  </a:r>
                  <a:endParaRPr lang="id-ID" sz="3600" dirty="0">
                    <a:solidFill>
                      <a:schemeClr val="bg1"/>
                    </a:solidFill>
                    <a:latin typeface="Arial Black" panose="020B0A04020102020204" pitchFamily="34" charset="0"/>
                  </a:endParaRPr>
                </a:p>
              </p:txBody>
            </p:sp>
          </p:grpSp>
          <p:sp>
            <p:nvSpPr>
              <p:cNvPr id="23" name="TextBox 22"/>
              <p:cNvSpPr txBox="1"/>
              <p:nvPr/>
            </p:nvSpPr>
            <p:spPr>
              <a:xfrm>
                <a:off x="1326777" y="4476124"/>
                <a:ext cx="838199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10000" dirty="0" smtClean="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1</a:t>
                </a:r>
                <a:endParaRPr lang="id-ID" sz="10000" dirty="0">
                  <a:solidFill>
                    <a:schemeClr val="bg1"/>
                  </a:solidFill>
                  <a:latin typeface="Arial Black" panose="020B0A04020102020204" pitchFamily="34" charset="0"/>
                </a:endParaRPr>
              </a:p>
            </p:txBody>
          </p:sp>
        </p:grpSp>
      </p:grpSp>
      <p:grpSp>
        <p:nvGrpSpPr>
          <p:cNvPr id="29" name="Group 28"/>
          <p:cNvGrpSpPr/>
          <p:nvPr/>
        </p:nvGrpSpPr>
        <p:grpSpPr>
          <a:xfrm>
            <a:off x="5307110" y="3276586"/>
            <a:ext cx="5118842" cy="621088"/>
            <a:chOff x="4948518" y="887506"/>
            <a:chExt cx="5118842" cy="621088"/>
          </a:xfrm>
        </p:grpSpPr>
        <p:sp>
          <p:nvSpPr>
            <p:cNvPr id="30" name="Rounded Rectangle 29"/>
            <p:cNvSpPr/>
            <p:nvPr/>
          </p:nvSpPr>
          <p:spPr>
            <a:xfrm>
              <a:off x="5009024" y="887506"/>
              <a:ext cx="5058336" cy="621088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  <p:sp>
          <p:nvSpPr>
            <p:cNvPr id="31" name="Oval 30"/>
            <p:cNvSpPr/>
            <p:nvPr/>
          </p:nvSpPr>
          <p:spPr>
            <a:xfrm>
              <a:off x="4948518" y="954741"/>
              <a:ext cx="443753" cy="443753"/>
            </a:xfrm>
            <a:prstGeom prst="ellipse">
              <a:avLst/>
            </a:prstGeom>
            <a:solidFill>
              <a:schemeClr val="bg1"/>
            </a:solidFill>
            <a:ln w="152400">
              <a:solidFill>
                <a:schemeClr val="accent2">
                  <a:lumMod val="50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99845" y="978043"/>
              <a:ext cx="45675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2000" b="1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INFRASTRUKTUR</a:t>
              </a:r>
              <a:endParaRPr lang="id-ID" sz="2000" b="1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33" name="TextBox 32"/>
          <p:cNvSpPr txBox="1"/>
          <p:nvPr/>
        </p:nvSpPr>
        <p:spPr>
          <a:xfrm>
            <a:off x="5334006" y="3957578"/>
            <a:ext cx="37786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latin typeface="Franklin Gothic Heavy" panose="020B0903020102020204" pitchFamily="34" charset="0"/>
              </a:rPr>
              <a:t>JAMULA</a:t>
            </a:r>
            <a:endParaRPr lang="id-ID" sz="2800" dirty="0">
              <a:latin typeface="Franklin Gothic Heavy" panose="020B09030201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79895" y="4145836"/>
            <a:ext cx="387721" cy="1617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6" name="TextBox 35"/>
          <p:cNvSpPr txBox="1"/>
          <p:nvPr/>
        </p:nvSpPr>
        <p:spPr>
          <a:xfrm>
            <a:off x="5374344" y="4791633"/>
            <a:ext cx="68355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dirty="0" smtClean="0"/>
              <a:t>Memastikan Jalan Mulus Melalui Standarisasi Kualitas Jalan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dirty="0" smtClean="0"/>
              <a:t>Pembangunan Taman Tematik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dirty="0" smtClean="0"/>
              <a:t>Sumber Air Baku Untuk Semua Desa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dirty="0" smtClean="0"/>
              <a:t>Pengembangan Kawasan Industri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dirty="0" smtClean="0"/>
              <a:t>Percepatan Realisasi Ringroad Utara Lmaongan</a:t>
            </a:r>
            <a:endParaRPr lang="id-ID" dirty="0"/>
          </a:p>
        </p:txBody>
      </p:sp>
      <p:sp>
        <p:nvSpPr>
          <p:cNvPr id="26" name="TextBox 25"/>
          <p:cNvSpPr txBox="1"/>
          <p:nvPr/>
        </p:nvSpPr>
        <p:spPr>
          <a:xfrm>
            <a:off x="5392278" y="4363369"/>
            <a:ext cx="50740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(Jalan Mantap dan Alus Lamongan)</a:t>
            </a:r>
            <a:endParaRPr lang="id-ID" sz="2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0613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5289180" y="515455"/>
            <a:ext cx="5118842" cy="621088"/>
            <a:chOff x="4948518" y="887506"/>
            <a:chExt cx="5118842" cy="621088"/>
          </a:xfrm>
        </p:grpSpPr>
        <p:sp>
          <p:nvSpPr>
            <p:cNvPr id="11" name="Rounded Rectangle 10"/>
            <p:cNvSpPr/>
            <p:nvPr/>
          </p:nvSpPr>
          <p:spPr>
            <a:xfrm>
              <a:off x="5009024" y="887506"/>
              <a:ext cx="5058336" cy="621088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  <p:sp>
          <p:nvSpPr>
            <p:cNvPr id="12" name="Oval 11"/>
            <p:cNvSpPr/>
            <p:nvPr/>
          </p:nvSpPr>
          <p:spPr>
            <a:xfrm>
              <a:off x="4948518" y="954741"/>
              <a:ext cx="443753" cy="443753"/>
            </a:xfrm>
            <a:prstGeom prst="ellipse">
              <a:avLst/>
            </a:prstGeom>
            <a:solidFill>
              <a:schemeClr val="bg1"/>
            </a:solidFill>
            <a:ln w="152400">
              <a:solidFill>
                <a:schemeClr val="accent2">
                  <a:lumMod val="50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99845" y="978043"/>
              <a:ext cx="45675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2000" b="1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PERTANIAN DAN PERIKANAN</a:t>
              </a:r>
              <a:endParaRPr lang="id-ID" sz="2000" b="1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5316076" y="1196447"/>
            <a:ext cx="54281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latin typeface="Franklin Gothic Heavy" panose="020B0903020102020204" pitchFamily="34" charset="0"/>
              </a:rPr>
              <a:t>Lumbung Pangan Lamongan</a:t>
            </a:r>
            <a:endParaRPr lang="id-ID" sz="2800" dirty="0">
              <a:latin typeface="Franklin Gothic Heavy" panose="020B0903020102020204" pitchFamily="34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961965" y="1384705"/>
            <a:ext cx="387721" cy="1617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5" name="TextBox 14"/>
          <p:cNvSpPr txBox="1"/>
          <p:nvPr/>
        </p:nvSpPr>
        <p:spPr>
          <a:xfrm>
            <a:off x="5356414" y="1613645"/>
            <a:ext cx="68355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dirty="0" smtClean="0"/>
              <a:t>Mengembangkan Pertanian Lamongan Modern Berbasis Ramah Lingkungan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dirty="0" smtClean="0"/>
              <a:t>Asuransi Pertanian, Perikanan Dan Peternakan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dirty="0" smtClean="0"/>
              <a:t>Diversifikasi Tanaman Pangan Berbasis Komoditas Unggulan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dirty="0" smtClean="0"/>
              <a:t>Peningkatan Bantuan Untuk Pemberantasn Organisme Pengganggu Tanaman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dirty="0" smtClean="0"/>
              <a:t>Jaminan Pasar Dan Harga Jual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dirty="0" smtClean="0"/>
              <a:t>Pasar Ikan Modern Dilengkapi Dengan Pelaynan Cold Storage</a:t>
            </a:r>
            <a:endParaRPr lang="id-ID" dirty="0"/>
          </a:p>
        </p:txBody>
      </p:sp>
      <p:grpSp>
        <p:nvGrpSpPr>
          <p:cNvPr id="28" name="Group 27"/>
          <p:cNvGrpSpPr/>
          <p:nvPr/>
        </p:nvGrpSpPr>
        <p:grpSpPr>
          <a:xfrm>
            <a:off x="-13449" y="457030"/>
            <a:ext cx="4625790" cy="4647058"/>
            <a:chOff x="-13449" y="1183168"/>
            <a:chExt cx="4625790" cy="4647058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3831" y="1183168"/>
              <a:ext cx="3185846" cy="3185846"/>
            </a:xfrm>
            <a:prstGeom prst="rect">
              <a:avLst/>
            </a:prstGeom>
          </p:spPr>
        </p:pic>
        <p:sp>
          <p:nvSpPr>
            <p:cNvPr id="27" name="Freeform 26"/>
            <p:cNvSpPr/>
            <p:nvPr/>
          </p:nvSpPr>
          <p:spPr>
            <a:xfrm>
              <a:off x="-13449" y="4180290"/>
              <a:ext cx="4625790" cy="1649936"/>
            </a:xfrm>
            <a:custGeom>
              <a:avLst/>
              <a:gdLst>
                <a:gd name="connsiteX0" fmla="*/ 0 w 4625790"/>
                <a:gd name="connsiteY0" fmla="*/ 0 h 1649936"/>
                <a:gd name="connsiteX1" fmla="*/ 3921845 w 4625790"/>
                <a:gd name="connsiteY1" fmla="*/ 0 h 1649936"/>
                <a:gd name="connsiteX2" fmla="*/ 4625790 w 4625790"/>
                <a:gd name="connsiteY2" fmla="*/ 703945 h 1649936"/>
                <a:gd name="connsiteX3" fmla="*/ 4625790 w 4625790"/>
                <a:gd name="connsiteY3" fmla="*/ 945991 h 1649936"/>
                <a:gd name="connsiteX4" fmla="*/ 3921845 w 4625790"/>
                <a:gd name="connsiteY4" fmla="*/ 1649936 h 1649936"/>
                <a:gd name="connsiteX5" fmla="*/ 0 w 4625790"/>
                <a:gd name="connsiteY5" fmla="*/ 1649936 h 1649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25790" h="1649936">
                  <a:moveTo>
                    <a:pt x="0" y="0"/>
                  </a:moveTo>
                  <a:lnTo>
                    <a:pt x="3921845" y="0"/>
                  </a:lnTo>
                  <a:cubicBezTo>
                    <a:pt x="4310623" y="0"/>
                    <a:pt x="4625790" y="315167"/>
                    <a:pt x="4625790" y="703945"/>
                  </a:cubicBezTo>
                  <a:lnTo>
                    <a:pt x="4625790" y="945991"/>
                  </a:lnTo>
                  <a:cubicBezTo>
                    <a:pt x="4625790" y="1334769"/>
                    <a:pt x="4310623" y="1649936"/>
                    <a:pt x="3921845" y="1649936"/>
                  </a:cubicBezTo>
                  <a:lnTo>
                    <a:pt x="0" y="164993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76206" y="4175807"/>
              <a:ext cx="4219023" cy="1635699"/>
              <a:chOff x="1326777" y="4471641"/>
              <a:chExt cx="4219023" cy="1635699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1873621" y="4471641"/>
                <a:ext cx="3672179" cy="1631216"/>
                <a:chOff x="2653547" y="2306669"/>
                <a:chExt cx="3672179" cy="1631216"/>
              </a:xfrm>
            </p:grpSpPr>
            <p:sp>
              <p:nvSpPr>
                <p:cNvPr id="20" name="TextBox 19"/>
                <p:cNvSpPr txBox="1"/>
                <p:nvPr/>
              </p:nvSpPr>
              <p:spPr>
                <a:xfrm>
                  <a:off x="3291176" y="2642841"/>
                  <a:ext cx="2904564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id-ID" sz="3600" dirty="0" smtClean="0">
                      <a:solidFill>
                        <a:schemeClr val="bg1"/>
                      </a:solidFill>
                      <a:latin typeface="Arial Black" panose="020B0A04020102020204" pitchFamily="34" charset="0"/>
                    </a:rPr>
                    <a:t>PROGRAM</a:t>
                  </a:r>
                  <a:endParaRPr lang="id-ID" sz="3600" dirty="0">
                    <a:solidFill>
                      <a:schemeClr val="bg1"/>
                    </a:solidFill>
                    <a:latin typeface="Arial Black" panose="020B0A04020102020204" pitchFamily="34" charset="0"/>
                  </a:endParaRP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2653547" y="2306669"/>
                  <a:ext cx="896473" cy="16312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d-ID" sz="10000" dirty="0" smtClean="0">
                      <a:solidFill>
                        <a:schemeClr val="bg1"/>
                      </a:solidFill>
                      <a:latin typeface="Arial Black" panose="020B0A04020102020204" pitchFamily="34" charset="0"/>
                    </a:rPr>
                    <a:t>1</a:t>
                  </a:r>
                  <a:endParaRPr lang="id-ID" sz="10000" dirty="0">
                    <a:solidFill>
                      <a:schemeClr val="bg1"/>
                    </a:solidFill>
                    <a:latin typeface="Arial Black" panose="020B0A04020102020204" pitchFamily="34" charset="0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3318070" y="3023306"/>
                  <a:ext cx="3007656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id-ID" sz="3600" dirty="0" smtClean="0">
                      <a:solidFill>
                        <a:schemeClr val="bg1"/>
                      </a:solidFill>
                      <a:latin typeface="Arial Black" panose="020B0A04020102020204" pitchFamily="34" charset="0"/>
                    </a:rPr>
                    <a:t>PRIORITAS</a:t>
                  </a:r>
                  <a:endParaRPr lang="id-ID" sz="3600" dirty="0">
                    <a:solidFill>
                      <a:schemeClr val="bg1"/>
                    </a:solidFill>
                    <a:latin typeface="Arial Black" panose="020B0A04020102020204" pitchFamily="34" charset="0"/>
                  </a:endParaRPr>
                </a:p>
              </p:txBody>
            </p:sp>
          </p:grpSp>
          <p:sp>
            <p:nvSpPr>
              <p:cNvPr id="23" name="TextBox 22"/>
              <p:cNvSpPr txBox="1"/>
              <p:nvPr/>
            </p:nvSpPr>
            <p:spPr>
              <a:xfrm>
                <a:off x="1326777" y="4476124"/>
                <a:ext cx="838199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10000" dirty="0" smtClean="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1</a:t>
                </a:r>
                <a:endParaRPr lang="id-ID" sz="10000" dirty="0">
                  <a:solidFill>
                    <a:schemeClr val="bg1"/>
                  </a:solidFill>
                  <a:latin typeface="Arial Black" panose="020B0A04020102020204" pitchFamily="34" charset="0"/>
                </a:endParaRPr>
              </a:p>
            </p:txBody>
          </p:sp>
        </p:grpSp>
      </p:grpSp>
      <p:grpSp>
        <p:nvGrpSpPr>
          <p:cNvPr id="29" name="Group 28"/>
          <p:cNvGrpSpPr/>
          <p:nvPr/>
        </p:nvGrpSpPr>
        <p:grpSpPr>
          <a:xfrm>
            <a:off x="5307110" y="3989277"/>
            <a:ext cx="5118842" cy="621088"/>
            <a:chOff x="4948518" y="887506"/>
            <a:chExt cx="5118842" cy="621088"/>
          </a:xfrm>
        </p:grpSpPr>
        <p:sp>
          <p:nvSpPr>
            <p:cNvPr id="30" name="Rounded Rectangle 29"/>
            <p:cNvSpPr/>
            <p:nvPr/>
          </p:nvSpPr>
          <p:spPr>
            <a:xfrm>
              <a:off x="5009024" y="887506"/>
              <a:ext cx="5058336" cy="621088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  <p:sp>
          <p:nvSpPr>
            <p:cNvPr id="31" name="Oval 30"/>
            <p:cNvSpPr/>
            <p:nvPr/>
          </p:nvSpPr>
          <p:spPr>
            <a:xfrm>
              <a:off x="4948518" y="954741"/>
              <a:ext cx="443753" cy="443753"/>
            </a:xfrm>
            <a:prstGeom prst="ellipse">
              <a:avLst/>
            </a:prstGeom>
            <a:solidFill>
              <a:schemeClr val="bg1"/>
            </a:solidFill>
            <a:ln w="152400">
              <a:solidFill>
                <a:schemeClr val="accent2">
                  <a:lumMod val="50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99845" y="978043"/>
              <a:ext cx="45675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2000" b="1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UMKM</a:t>
              </a:r>
              <a:endParaRPr lang="id-ID" sz="2000" b="1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5374344" y="4966444"/>
            <a:ext cx="68355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dirty="0" smtClean="0"/>
              <a:t>Pesantren Kreatif (SANTRIPRENEUR)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dirty="0" smtClean="0"/>
              <a:t>Bantuan Modal, Pendampingan Dan Pemasaran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dirty="0" smtClean="0"/>
              <a:t>Gerakan Membeli Produk Lamongan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dirty="0" smtClean="0"/>
              <a:t>Revitalisasi Pasar Desa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dirty="0" smtClean="0"/>
              <a:t>Membangun Sentra UMKM Lamongan</a:t>
            </a:r>
            <a:endParaRPr lang="id-ID" dirty="0"/>
          </a:p>
        </p:txBody>
      </p:sp>
      <p:sp>
        <p:nvSpPr>
          <p:cNvPr id="34" name="TextBox 33"/>
          <p:cNvSpPr txBox="1"/>
          <p:nvPr/>
        </p:nvSpPr>
        <p:spPr>
          <a:xfrm>
            <a:off x="5360900" y="4508898"/>
            <a:ext cx="54281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latin typeface="Franklin Gothic Heavy" panose="020B0903020102020204" pitchFamily="34" charset="0"/>
              </a:rPr>
              <a:t>Lamongan Kreatif</a:t>
            </a:r>
            <a:endParaRPr lang="id-ID" sz="2800" dirty="0">
              <a:latin typeface="Franklin Gothic Heavy" panose="020B09030201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006789" y="4697156"/>
            <a:ext cx="387721" cy="1617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686700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5289180" y="824736"/>
            <a:ext cx="5118842" cy="621088"/>
            <a:chOff x="4948518" y="887506"/>
            <a:chExt cx="5118842" cy="621088"/>
          </a:xfrm>
        </p:grpSpPr>
        <p:sp>
          <p:nvSpPr>
            <p:cNvPr id="11" name="Rounded Rectangle 10"/>
            <p:cNvSpPr/>
            <p:nvPr/>
          </p:nvSpPr>
          <p:spPr>
            <a:xfrm>
              <a:off x="5009024" y="887506"/>
              <a:ext cx="5058336" cy="621088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  <p:sp>
          <p:nvSpPr>
            <p:cNvPr id="12" name="Oval 11"/>
            <p:cNvSpPr/>
            <p:nvPr/>
          </p:nvSpPr>
          <p:spPr>
            <a:xfrm>
              <a:off x="4948518" y="954741"/>
              <a:ext cx="443753" cy="443753"/>
            </a:xfrm>
            <a:prstGeom prst="ellipse">
              <a:avLst/>
            </a:prstGeom>
            <a:solidFill>
              <a:schemeClr val="bg1"/>
            </a:solidFill>
            <a:ln w="152400">
              <a:solidFill>
                <a:schemeClr val="accent2">
                  <a:lumMod val="50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99845" y="978043"/>
              <a:ext cx="45675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2000" b="1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PEMUDA DAN OLAH RAGA</a:t>
              </a:r>
              <a:endParaRPr lang="id-ID" sz="2000" b="1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5394510" y="1490157"/>
            <a:ext cx="68355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dirty="0" smtClean="0"/>
              <a:t>Revitalisasi Stadion dan Sport Center Lamongan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dirty="0" smtClean="0"/>
              <a:t>Pembinaan Atlet Sejak Dini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dirty="0" smtClean="0"/>
              <a:t>Peningkatan Prestasi Pemuda Dan Olah Raga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dirty="0" smtClean="0"/>
              <a:t>Jogo Lamongan Aman tentrem (Pelibatan Karang Taruna Dalam Pembangunan Desa)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dirty="0" smtClean="0"/>
              <a:t>E-Sport Lamongan</a:t>
            </a:r>
            <a:endParaRPr lang="id-ID" dirty="0"/>
          </a:p>
        </p:txBody>
      </p:sp>
      <p:grpSp>
        <p:nvGrpSpPr>
          <p:cNvPr id="28" name="Group 27"/>
          <p:cNvGrpSpPr/>
          <p:nvPr/>
        </p:nvGrpSpPr>
        <p:grpSpPr>
          <a:xfrm>
            <a:off x="-13449" y="457030"/>
            <a:ext cx="4625790" cy="4647058"/>
            <a:chOff x="-13449" y="1183168"/>
            <a:chExt cx="4625790" cy="4647058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3831" y="1183168"/>
              <a:ext cx="3185846" cy="3185846"/>
            </a:xfrm>
            <a:prstGeom prst="rect">
              <a:avLst/>
            </a:prstGeom>
          </p:spPr>
        </p:pic>
        <p:sp>
          <p:nvSpPr>
            <p:cNvPr id="27" name="Freeform 26"/>
            <p:cNvSpPr/>
            <p:nvPr/>
          </p:nvSpPr>
          <p:spPr>
            <a:xfrm>
              <a:off x="-13449" y="4180290"/>
              <a:ext cx="4625790" cy="1649936"/>
            </a:xfrm>
            <a:custGeom>
              <a:avLst/>
              <a:gdLst>
                <a:gd name="connsiteX0" fmla="*/ 0 w 4625790"/>
                <a:gd name="connsiteY0" fmla="*/ 0 h 1649936"/>
                <a:gd name="connsiteX1" fmla="*/ 3921845 w 4625790"/>
                <a:gd name="connsiteY1" fmla="*/ 0 h 1649936"/>
                <a:gd name="connsiteX2" fmla="*/ 4625790 w 4625790"/>
                <a:gd name="connsiteY2" fmla="*/ 703945 h 1649936"/>
                <a:gd name="connsiteX3" fmla="*/ 4625790 w 4625790"/>
                <a:gd name="connsiteY3" fmla="*/ 945991 h 1649936"/>
                <a:gd name="connsiteX4" fmla="*/ 3921845 w 4625790"/>
                <a:gd name="connsiteY4" fmla="*/ 1649936 h 1649936"/>
                <a:gd name="connsiteX5" fmla="*/ 0 w 4625790"/>
                <a:gd name="connsiteY5" fmla="*/ 1649936 h 1649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25790" h="1649936">
                  <a:moveTo>
                    <a:pt x="0" y="0"/>
                  </a:moveTo>
                  <a:lnTo>
                    <a:pt x="3921845" y="0"/>
                  </a:lnTo>
                  <a:cubicBezTo>
                    <a:pt x="4310623" y="0"/>
                    <a:pt x="4625790" y="315167"/>
                    <a:pt x="4625790" y="703945"/>
                  </a:cubicBezTo>
                  <a:lnTo>
                    <a:pt x="4625790" y="945991"/>
                  </a:lnTo>
                  <a:cubicBezTo>
                    <a:pt x="4625790" y="1334769"/>
                    <a:pt x="4310623" y="1649936"/>
                    <a:pt x="3921845" y="1649936"/>
                  </a:cubicBezTo>
                  <a:lnTo>
                    <a:pt x="0" y="164993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76206" y="4175807"/>
              <a:ext cx="4219023" cy="1635699"/>
              <a:chOff x="1326777" y="4471641"/>
              <a:chExt cx="4219023" cy="1635699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1873621" y="4471641"/>
                <a:ext cx="3672179" cy="1631216"/>
                <a:chOff x="2653547" y="2306669"/>
                <a:chExt cx="3672179" cy="1631216"/>
              </a:xfrm>
            </p:grpSpPr>
            <p:sp>
              <p:nvSpPr>
                <p:cNvPr id="20" name="TextBox 19"/>
                <p:cNvSpPr txBox="1"/>
                <p:nvPr/>
              </p:nvSpPr>
              <p:spPr>
                <a:xfrm>
                  <a:off x="3291176" y="2642841"/>
                  <a:ext cx="2904564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id-ID" sz="3600" dirty="0" smtClean="0">
                      <a:solidFill>
                        <a:schemeClr val="bg1"/>
                      </a:solidFill>
                      <a:latin typeface="Arial Black" panose="020B0A04020102020204" pitchFamily="34" charset="0"/>
                    </a:rPr>
                    <a:t>PROGRAM</a:t>
                  </a:r>
                  <a:endParaRPr lang="id-ID" sz="3600" dirty="0">
                    <a:solidFill>
                      <a:schemeClr val="bg1"/>
                    </a:solidFill>
                    <a:latin typeface="Arial Black" panose="020B0A04020102020204" pitchFamily="34" charset="0"/>
                  </a:endParaRP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2653547" y="2306669"/>
                  <a:ext cx="896473" cy="16312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d-ID" sz="10000" dirty="0" smtClean="0">
                      <a:solidFill>
                        <a:schemeClr val="bg1"/>
                      </a:solidFill>
                      <a:latin typeface="Arial Black" panose="020B0A04020102020204" pitchFamily="34" charset="0"/>
                    </a:rPr>
                    <a:t>1</a:t>
                  </a:r>
                  <a:endParaRPr lang="id-ID" sz="10000" dirty="0">
                    <a:solidFill>
                      <a:schemeClr val="bg1"/>
                    </a:solidFill>
                    <a:latin typeface="Arial Black" panose="020B0A04020102020204" pitchFamily="34" charset="0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3318070" y="3023306"/>
                  <a:ext cx="3007656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id-ID" sz="3600" dirty="0" smtClean="0">
                      <a:solidFill>
                        <a:schemeClr val="bg1"/>
                      </a:solidFill>
                      <a:latin typeface="Arial Black" panose="020B0A04020102020204" pitchFamily="34" charset="0"/>
                    </a:rPr>
                    <a:t>PRIORITAS</a:t>
                  </a:r>
                  <a:endParaRPr lang="id-ID" sz="3600" dirty="0">
                    <a:solidFill>
                      <a:schemeClr val="bg1"/>
                    </a:solidFill>
                    <a:latin typeface="Arial Black" panose="020B0A04020102020204" pitchFamily="34" charset="0"/>
                  </a:endParaRPr>
                </a:p>
              </p:txBody>
            </p:sp>
          </p:grpSp>
          <p:sp>
            <p:nvSpPr>
              <p:cNvPr id="23" name="TextBox 22"/>
              <p:cNvSpPr txBox="1"/>
              <p:nvPr/>
            </p:nvSpPr>
            <p:spPr>
              <a:xfrm>
                <a:off x="1326777" y="4476124"/>
                <a:ext cx="838199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10000" dirty="0" smtClean="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1</a:t>
                </a:r>
                <a:endParaRPr lang="id-ID" sz="10000" dirty="0">
                  <a:solidFill>
                    <a:schemeClr val="bg1"/>
                  </a:solidFill>
                  <a:latin typeface="Arial Black" panose="020B0A04020102020204" pitchFamily="34" charset="0"/>
                </a:endParaRPr>
              </a:p>
            </p:txBody>
          </p:sp>
        </p:grpSp>
      </p:grpSp>
      <p:grpSp>
        <p:nvGrpSpPr>
          <p:cNvPr id="29" name="Group 28"/>
          <p:cNvGrpSpPr/>
          <p:nvPr/>
        </p:nvGrpSpPr>
        <p:grpSpPr>
          <a:xfrm>
            <a:off x="5307110" y="3518632"/>
            <a:ext cx="5118842" cy="621088"/>
            <a:chOff x="4948518" y="887506"/>
            <a:chExt cx="5118842" cy="621088"/>
          </a:xfrm>
        </p:grpSpPr>
        <p:sp>
          <p:nvSpPr>
            <p:cNvPr id="30" name="Rounded Rectangle 29"/>
            <p:cNvSpPr/>
            <p:nvPr/>
          </p:nvSpPr>
          <p:spPr>
            <a:xfrm>
              <a:off x="5009024" y="887506"/>
              <a:ext cx="5058336" cy="621088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  <p:sp>
          <p:nvSpPr>
            <p:cNvPr id="31" name="Oval 30"/>
            <p:cNvSpPr/>
            <p:nvPr/>
          </p:nvSpPr>
          <p:spPr>
            <a:xfrm>
              <a:off x="4948518" y="954741"/>
              <a:ext cx="443753" cy="443753"/>
            </a:xfrm>
            <a:prstGeom prst="ellipse">
              <a:avLst/>
            </a:prstGeom>
            <a:solidFill>
              <a:schemeClr val="bg1"/>
            </a:solidFill>
            <a:ln w="152400">
              <a:solidFill>
                <a:schemeClr val="accent2">
                  <a:lumMod val="50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99845" y="978043"/>
              <a:ext cx="45675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2000" b="1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PARIWISATA</a:t>
              </a:r>
              <a:endParaRPr lang="id-ID" sz="2000" b="1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5374344" y="4684057"/>
            <a:ext cx="68355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dirty="0" smtClean="0"/>
              <a:t>Membangun Destinasi Pariwisata Religi, Bahari dan Heritage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dirty="0" smtClean="0"/>
              <a:t>Peningkatan Industri dan Promosi Wisata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dirty="0" smtClean="0"/>
              <a:t>Festival Kebudayaan Lamongan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dirty="0" smtClean="0"/>
              <a:t>Lamongan Religi</a:t>
            </a:r>
            <a:endParaRPr lang="id-ID" dirty="0"/>
          </a:p>
        </p:txBody>
      </p:sp>
      <p:sp>
        <p:nvSpPr>
          <p:cNvPr id="34" name="TextBox 33"/>
          <p:cNvSpPr txBox="1"/>
          <p:nvPr/>
        </p:nvSpPr>
        <p:spPr>
          <a:xfrm>
            <a:off x="5360900" y="4038253"/>
            <a:ext cx="54281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latin typeface="Franklin Gothic Heavy" panose="020B0903020102020204" pitchFamily="34" charset="0"/>
              </a:rPr>
              <a:t>RAMASINTA</a:t>
            </a:r>
            <a:endParaRPr lang="id-ID" sz="2800" dirty="0">
              <a:latin typeface="Franklin Gothic Heavy" panose="020B09030201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006789" y="4226511"/>
            <a:ext cx="387721" cy="1617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5" name="TextBox 24"/>
          <p:cNvSpPr txBox="1"/>
          <p:nvPr/>
        </p:nvSpPr>
        <p:spPr>
          <a:xfrm>
            <a:off x="5378831" y="4390263"/>
            <a:ext cx="64949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(Gerakan Membangun Pariwisata Ramah dan Terintegrasi)</a:t>
            </a:r>
            <a:endParaRPr lang="id-ID" sz="2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8486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5289180" y="824736"/>
            <a:ext cx="5118842" cy="621088"/>
            <a:chOff x="4948518" y="887506"/>
            <a:chExt cx="5118842" cy="621088"/>
          </a:xfrm>
        </p:grpSpPr>
        <p:sp>
          <p:nvSpPr>
            <p:cNvPr id="11" name="Rounded Rectangle 10"/>
            <p:cNvSpPr/>
            <p:nvPr/>
          </p:nvSpPr>
          <p:spPr>
            <a:xfrm>
              <a:off x="5009024" y="887506"/>
              <a:ext cx="5058336" cy="621088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  <p:sp>
          <p:nvSpPr>
            <p:cNvPr id="12" name="Oval 11"/>
            <p:cNvSpPr/>
            <p:nvPr/>
          </p:nvSpPr>
          <p:spPr>
            <a:xfrm>
              <a:off x="4948518" y="954741"/>
              <a:ext cx="443753" cy="443753"/>
            </a:xfrm>
            <a:prstGeom prst="ellipse">
              <a:avLst/>
            </a:prstGeom>
            <a:solidFill>
              <a:schemeClr val="bg1"/>
            </a:solidFill>
            <a:ln w="152400">
              <a:solidFill>
                <a:schemeClr val="accent2">
                  <a:lumMod val="50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99845" y="978043"/>
              <a:ext cx="45675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2000" b="1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SOSIAL KESEJAHTERAAN</a:t>
              </a:r>
              <a:endParaRPr lang="id-ID" sz="2000" b="1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-13449" y="457030"/>
            <a:ext cx="4625790" cy="4647058"/>
            <a:chOff x="-13449" y="1183168"/>
            <a:chExt cx="4625790" cy="4647058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3831" y="1183168"/>
              <a:ext cx="3185846" cy="3185846"/>
            </a:xfrm>
            <a:prstGeom prst="rect">
              <a:avLst/>
            </a:prstGeom>
          </p:spPr>
        </p:pic>
        <p:sp>
          <p:nvSpPr>
            <p:cNvPr id="27" name="Freeform 26"/>
            <p:cNvSpPr/>
            <p:nvPr/>
          </p:nvSpPr>
          <p:spPr>
            <a:xfrm>
              <a:off x="-13449" y="4180290"/>
              <a:ext cx="4625790" cy="1649936"/>
            </a:xfrm>
            <a:custGeom>
              <a:avLst/>
              <a:gdLst>
                <a:gd name="connsiteX0" fmla="*/ 0 w 4625790"/>
                <a:gd name="connsiteY0" fmla="*/ 0 h 1649936"/>
                <a:gd name="connsiteX1" fmla="*/ 3921845 w 4625790"/>
                <a:gd name="connsiteY1" fmla="*/ 0 h 1649936"/>
                <a:gd name="connsiteX2" fmla="*/ 4625790 w 4625790"/>
                <a:gd name="connsiteY2" fmla="*/ 703945 h 1649936"/>
                <a:gd name="connsiteX3" fmla="*/ 4625790 w 4625790"/>
                <a:gd name="connsiteY3" fmla="*/ 945991 h 1649936"/>
                <a:gd name="connsiteX4" fmla="*/ 3921845 w 4625790"/>
                <a:gd name="connsiteY4" fmla="*/ 1649936 h 1649936"/>
                <a:gd name="connsiteX5" fmla="*/ 0 w 4625790"/>
                <a:gd name="connsiteY5" fmla="*/ 1649936 h 1649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25790" h="1649936">
                  <a:moveTo>
                    <a:pt x="0" y="0"/>
                  </a:moveTo>
                  <a:lnTo>
                    <a:pt x="3921845" y="0"/>
                  </a:lnTo>
                  <a:cubicBezTo>
                    <a:pt x="4310623" y="0"/>
                    <a:pt x="4625790" y="315167"/>
                    <a:pt x="4625790" y="703945"/>
                  </a:cubicBezTo>
                  <a:lnTo>
                    <a:pt x="4625790" y="945991"/>
                  </a:lnTo>
                  <a:cubicBezTo>
                    <a:pt x="4625790" y="1334769"/>
                    <a:pt x="4310623" y="1649936"/>
                    <a:pt x="3921845" y="1649936"/>
                  </a:cubicBezTo>
                  <a:lnTo>
                    <a:pt x="0" y="164993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76206" y="4175807"/>
              <a:ext cx="4219023" cy="1635699"/>
              <a:chOff x="1326777" y="4471641"/>
              <a:chExt cx="4219023" cy="1635699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1873621" y="4471641"/>
                <a:ext cx="3672179" cy="1631216"/>
                <a:chOff x="2653547" y="2306669"/>
                <a:chExt cx="3672179" cy="1631216"/>
              </a:xfrm>
            </p:grpSpPr>
            <p:sp>
              <p:nvSpPr>
                <p:cNvPr id="20" name="TextBox 19"/>
                <p:cNvSpPr txBox="1"/>
                <p:nvPr/>
              </p:nvSpPr>
              <p:spPr>
                <a:xfrm>
                  <a:off x="3291176" y="2642841"/>
                  <a:ext cx="2904564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id-ID" sz="3600" dirty="0" smtClean="0">
                      <a:solidFill>
                        <a:schemeClr val="bg1"/>
                      </a:solidFill>
                      <a:latin typeface="Arial Black" panose="020B0A04020102020204" pitchFamily="34" charset="0"/>
                    </a:rPr>
                    <a:t>PROGRAM</a:t>
                  </a:r>
                  <a:endParaRPr lang="id-ID" sz="3600" dirty="0">
                    <a:solidFill>
                      <a:schemeClr val="bg1"/>
                    </a:solidFill>
                    <a:latin typeface="Arial Black" panose="020B0A04020102020204" pitchFamily="34" charset="0"/>
                  </a:endParaRP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2653547" y="2306669"/>
                  <a:ext cx="896473" cy="16312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d-ID" sz="10000" dirty="0" smtClean="0">
                      <a:solidFill>
                        <a:schemeClr val="bg1"/>
                      </a:solidFill>
                      <a:latin typeface="Arial Black" panose="020B0A04020102020204" pitchFamily="34" charset="0"/>
                    </a:rPr>
                    <a:t>1</a:t>
                  </a:r>
                  <a:endParaRPr lang="id-ID" sz="10000" dirty="0">
                    <a:solidFill>
                      <a:schemeClr val="bg1"/>
                    </a:solidFill>
                    <a:latin typeface="Arial Black" panose="020B0A04020102020204" pitchFamily="34" charset="0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3318070" y="3023306"/>
                  <a:ext cx="3007656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id-ID" sz="3600" dirty="0" smtClean="0">
                      <a:solidFill>
                        <a:schemeClr val="bg1"/>
                      </a:solidFill>
                      <a:latin typeface="Arial Black" panose="020B0A04020102020204" pitchFamily="34" charset="0"/>
                    </a:rPr>
                    <a:t>PRIORITAS</a:t>
                  </a:r>
                  <a:endParaRPr lang="id-ID" sz="3600" dirty="0">
                    <a:solidFill>
                      <a:schemeClr val="bg1"/>
                    </a:solidFill>
                    <a:latin typeface="Arial Black" panose="020B0A04020102020204" pitchFamily="34" charset="0"/>
                  </a:endParaRPr>
                </a:p>
              </p:txBody>
            </p:sp>
          </p:grpSp>
          <p:sp>
            <p:nvSpPr>
              <p:cNvPr id="23" name="TextBox 22"/>
              <p:cNvSpPr txBox="1"/>
              <p:nvPr/>
            </p:nvSpPr>
            <p:spPr>
              <a:xfrm>
                <a:off x="1326777" y="4476124"/>
                <a:ext cx="838199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10000" dirty="0" smtClean="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1</a:t>
                </a:r>
                <a:endParaRPr lang="id-ID" sz="10000" dirty="0">
                  <a:solidFill>
                    <a:schemeClr val="bg1"/>
                  </a:solidFill>
                  <a:latin typeface="Arial Black" panose="020B0A04020102020204" pitchFamily="34" charset="0"/>
                </a:endParaRPr>
              </a:p>
            </p:txBody>
          </p:sp>
        </p:grpSp>
      </p:grpSp>
      <p:grpSp>
        <p:nvGrpSpPr>
          <p:cNvPr id="29" name="Group 28"/>
          <p:cNvGrpSpPr/>
          <p:nvPr/>
        </p:nvGrpSpPr>
        <p:grpSpPr>
          <a:xfrm>
            <a:off x="5307110" y="3733784"/>
            <a:ext cx="5118842" cy="621088"/>
            <a:chOff x="4948518" y="887506"/>
            <a:chExt cx="5118842" cy="621088"/>
          </a:xfrm>
        </p:grpSpPr>
        <p:sp>
          <p:nvSpPr>
            <p:cNvPr id="30" name="Rounded Rectangle 29"/>
            <p:cNvSpPr/>
            <p:nvPr/>
          </p:nvSpPr>
          <p:spPr>
            <a:xfrm>
              <a:off x="5009024" y="887506"/>
              <a:ext cx="5058336" cy="621088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  <p:sp>
          <p:nvSpPr>
            <p:cNvPr id="31" name="Oval 30"/>
            <p:cNvSpPr/>
            <p:nvPr/>
          </p:nvSpPr>
          <p:spPr>
            <a:xfrm>
              <a:off x="4948518" y="954741"/>
              <a:ext cx="443753" cy="443753"/>
            </a:xfrm>
            <a:prstGeom prst="ellipse">
              <a:avLst/>
            </a:prstGeom>
            <a:solidFill>
              <a:schemeClr val="bg1"/>
            </a:solidFill>
            <a:ln w="152400">
              <a:solidFill>
                <a:schemeClr val="accent2">
                  <a:lumMod val="50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499845" y="978043"/>
              <a:ext cx="45675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2000" b="1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PELAYANAN PUBLIK</a:t>
              </a:r>
              <a:endParaRPr lang="id-ID" sz="2000" b="1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sp>
        <p:nvSpPr>
          <p:cNvPr id="36" name="TextBox 35"/>
          <p:cNvSpPr txBox="1"/>
          <p:nvPr/>
        </p:nvSpPr>
        <p:spPr>
          <a:xfrm>
            <a:off x="5374344" y="4657163"/>
            <a:ext cx="68355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dirty="0" smtClean="0"/>
              <a:t>Kemudahan dan Ketepatan Waktu Pelayanan Perijinan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dirty="0" smtClean="0"/>
              <a:t>Ojek Pelayanan Publik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dirty="0" smtClean="0"/>
              <a:t>Digitalisasi Pelayanan Publik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dirty="0" smtClean="0"/>
              <a:t>Peningkatan Operasional untuk Kelembagaan Desa (RT dan RW)</a:t>
            </a:r>
            <a:endParaRPr lang="id-ID" dirty="0"/>
          </a:p>
        </p:txBody>
      </p:sp>
      <p:sp>
        <p:nvSpPr>
          <p:cNvPr id="34" name="TextBox 33"/>
          <p:cNvSpPr txBox="1"/>
          <p:nvPr/>
        </p:nvSpPr>
        <p:spPr>
          <a:xfrm>
            <a:off x="5360900" y="4253405"/>
            <a:ext cx="54281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latin typeface="Franklin Gothic Heavy" panose="020B0903020102020204" pitchFamily="34" charset="0"/>
              </a:rPr>
              <a:t>100% Layanan Berkualitas</a:t>
            </a:r>
            <a:endParaRPr lang="id-ID" sz="2800" dirty="0">
              <a:latin typeface="Franklin Gothic Heavy" panose="020B0903020102020204" pitchFamily="34" charset="0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5006789" y="4441663"/>
            <a:ext cx="387721" cy="1617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6" name="TextBox 25"/>
          <p:cNvSpPr txBox="1"/>
          <p:nvPr/>
        </p:nvSpPr>
        <p:spPr>
          <a:xfrm>
            <a:off x="5405721" y="2052917"/>
            <a:ext cx="683558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dirty="0" smtClean="0"/>
              <a:t>Jaminan Kesejahteraan Bagi Masyarakat Miskin Penyendang Masalah Kesejahteraan Sosial / Lanjut Usia/ Disabilitas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dirty="0" smtClean="0"/>
              <a:t>Beasiswa Bagi Siswa Dari Ekluarga Kurang Mampu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dirty="0" smtClean="0"/>
              <a:t>Pemberian Modal Bagi 1000 Kepela Keluarga Perempuan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dirty="0" smtClean="0"/>
              <a:t>Bedah Rumah Dan Pemberian Sembako Bagi Warga Kurang Mampu</a:t>
            </a:r>
            <a:endParaRPr lang="id-ID" dirty="0"/>
          </a:p>
        </p:txBody>
      </p:sp>
      <p:sp>
        <p:nvSpPr>
          <p:cNvPr id="33" name="TextBox 32"/>
          <p:cNvSpPr txBox="1"/>
          <p:nvPr/>
        </p:nvSpPr>
        <p:spPr>
          <a:xfrm>
            <a:off x="5392277" y="1407113"/>
            <a:ext cx="54281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latin typeface="Franklin Gothic Heavy" panose="020B0903020102020204" pitchFamily="34" charset="0"/>
              </a:rPr>
              <a:t>YES</a:t>
            </a:r>
            <a:endParaRPr lang="id-ID" sz="2800" dirty="0">
              <a:latin typeface="Franklin Gothic Heavy" panose="020B09030201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038166" y="1595371"/>
            <a:ext cx="387721" cy="1617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8" name="TextBox 37"/>
          <p:cNvSpPr txBox="1"/>
          <p:nvPr/>
        </p:nvSpPr>
        <p:spPr>
          <a:xfrm>
            <a:off x="5410208" y="1759123"/>
            <a:ext cx="64949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000" b="1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(Yakin Semua Sejahtera)</a:t>
            </a:r>
            <a:endParaRPr lang="id-ID" sz="2000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609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5289180" y="2599740"/>
            <a:ext cx="5118842" cy="621088"/>
            <a:chOff x="4948518" y="887506"/>
            <a:chExt cx="5118842" cy="621088"/>
          </a:xfrm>
        </p:grpSpPr>
        <p:sp>
          <p:nvSpPr>
            <p:cNvPr id="11" name="Rounded Rectangle 10"/>
            <p:cNvSpPr/>
            <p:nvPr/>
          </p:nvSpPr>
          <p:spPr>
            <a:xfrm>
              <a:off x="5009024" y="887506"/>
              <a:ext cx="5058336" cy="621088"/>
            </a:xfrm>
            <a:prstGeom prst="roundRect">
              <a:avLst>
                <a:gd name="adj" fmla="val 50000"/>
              </a:avLst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  <p:sp>
          <p:nvSpPr>
            <p:cNvPr id="12" name="Oval 11"/>
            <p:cNvSpPr/>
            <p:nvPr/>
          </p:nvSpPr>
          <p:spPr>
            <a:xfrm>
              <a:off x="4948518" y="954741"/>
              <a:ext cx="443753" cy="443753"/>
            </a:xfrm>
            <a:prstGeom prst="ellipse">
              <a:avLst/>
            </a:prstGeom>
            <a:solidFill>
              <a:schemeClr val="bg1"/>
            </a:solidFill>
            <a:ln w="152400">
              <a:solidFill>
                <a:schemeClr val="accent2">
                  <a:lumMod val="50000"/>
                </a:schemeClr>
              </a:solidFill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 sz="200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499845" y="978043"/>
              <a:ext cx="456751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d-ID" sz="2000" b="1" dirty="0" smtClean="0">
                  <a:solidFill>
                    <a:schemeClr val="bg1"/>
                  </a:solidFill>
                  <a:latin typeface="Arial Black" panose="020B0A04020102020204" pitchFamily="34" charset="0"/>
                </a:rPr>
                <a:t>PEMBANGUNAN DESA</a:t>
              </a:r>
              <a:endParaRPr lang="id-ID" sz="2000" b="1" dirty="0">
                <a:solidFill>
                  <a:schemeClr val="bg1"/>
                </a:solidFill>
                <a:latin typeface="Arial Black" panose="020B0A04020102020204" pitchFamily="34" charset="0"/>
              </a:endParaRPr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-13449" y="457030"/>
            <a:ext cx="4625790" cy="4647058"/>
            <a:chOff x="-13449" y="1183168"/>
            <a:chExt cx="4625790" cy="4647058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3831" y="1183168"/>
              <a:ext cx="3185846" cy="3185846"/>
            </a:xfrm>
            <a:prstGeom prst="rect">
              <a:avLst/>
            </a:prstGeom>
          </p:spPr>
        </p:pic>
        <p:sp>
          <p:nvSpPr>
            <p:cNvPr id="27" name="Freeform 26"/>
            <p:cNvSpPr/>
            <p:nvPr/>
          </p:nvSpPr>
          <p:spPr>
            <a:xfrm>
              <a:off x="-13449" y="4180290"/>
              <a:ext cx="4625790" cy="1649936"/>
            </a:xfrm>
            <a:custGeom>
              <a:avLst/>
              <a:gdLst>
                <a:gd name="connsiteX0" fmla="*/ 0 w 4625790"/>
                <a:gd name="connsiteY0" fmla="*/ 0 h 1649936"/>
                <a:gd name="connsiteX1" fmla="*/ 3921845 w 4625790"/>
                <a:gd name="connsiteY1" fmla="*/ 0 h 1649936"/>
                <a:gd name="connsiteX2" fmla="*/ 4625790 w 4625790"/>
                <a:gd name="connsiteY2" fmla="*/ 703945 h 1649936"/>
                <a:gd name="connsiteX3" fmla="*/ 4625790 w 4625790"/>
                <a:gd name="connsiteY3" fmla="*/ 945991 h 1649936"/>
                <a:gd name="connsiteX4" fmla="*/ 3921845 w 4625790"/>
                <a:gd name="connsiteY4" fmla="*/ 1649936 h 1649936"/>
                <a:gd name="connsiteX5" fmla="*/ 0 w 4625790"/>
                <a:gd name="connsiteY5" fmla="*/ 1649936 h 1649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625790" h="1649936">
                  <a:moveTo>
                    <a:pt x="0" y="0"/>
                  </a:moveTo>
                  <a:lnTo>
                    <a:pt x="3921845" y="0"/>
                  </a:lnTo>
                  <a:cubicBezTo>
                    <a:pt x="4310623" y="0"/>
                    <a:pt x="4625790" y="315167"/>
                    <a:pt x="4625790" y="703945"/>
                  </a:cubicBezTo>
                  <a:lnTo>
                    <a:pt x="4625790" y="945991"/>
                  </a:lnTo>
                  <a:cubicBezTo>
                    <a:pt x="4625790" y="1334769"/>
                    <a:pt x="4310623" y="1649936"/>
                    <a:pt x="3921845" y="1649936"/>
                  </a:cubicBezTo>
                  <a:lnTo>
                    <a:pt x="0" y="1649936"/>
                  </a:ln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grpSp>
          <p:nvGrpSpPr>
            <p:cNvPr id="24" name="Group 23"/>
            <p:cNvGrpSpPr/>
            <p:nvPr/>
          </p:nvGrpSpPr>
          <p:grpSpPr>
            <a:xfrm>
              <a:off x="76206" y="4175807"/>
              <a:ext cx="4219023" cy="1635699"/>
              <a:chOff x="1326777" y="4471641"/>
              <a:chExt cx="4219023" cy="1635699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1873621" y="4471641"/>
                <a:ext cx="3672179" cy="1631216"/>
                <a:chOff x="2653547" y="2306669"/>
                <a:chExt cx="3672179" cy="1631216"/>
              </a:xfrm>
            </p:grpSpPr>
            <p:sp>
              <p:nvSpPr>
                <p:cNvPr id="20" name="TextBox 19"/>
                <p:cNvSpPr txBox="1"/>
                <p:nvPr/>
              </p:nvSpPr>
              <p:spPr>
                <a:xfrm>
                  <a:off x="3291176" y="2642841"/>
                  <a:ext cx="2904564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id-ID" sz="3600" dirty="0" smtClean="0">
                      <a:solidFill>
                        <a:schemeClr val="bg1"/>
                      </a:solidFill>
                      <a:latin typeface="Arial Black" panose="020B0A04020102020204" pitchFamily="34" charset="0"/>
                    </a:rPr>
                    <a:t>PROGRAM</a:t>
                  </a:r>
                  <a:endParaRPr lang="id-ID" sz="3600" dirty="0">
                    <a:solidFill>
                      <a:schemeClr val="bg1"/>
                    </a:solidFill>
                    <a:latin typeface="Arial Black" panose="020B0A04020102020204" pitchFamily="34" charset="0"/>
                  </a:endParaRPr>
                </a:p>
              </p:txBody>
            </p:sp>
            <p:sp>
              <p:nvSpPr>
                <p:cNvPr id="21" name="TextBox 20"/>
                <p:cNvSpPr txBox="1"/>
                <p:nvPr/>
              </p:nvSpPr>
              <p:spPr>
                <a:xfrm>
                  <a:off x="2653547" y="2306669"/>
                  <a:ext cx="896473" cy="1631216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id-ID" sz="10000" dirty="0" smtClean="0">
                      <a:solidFill>
                        <a:schemeClr val="bg1"/>
                      </a:solidFill>
                      <a:latin typeface="Arial Black" panose="020B0A04020102020204" pitchFamily="34" charset="0"/>
                    </a:rPr>
                    <a:t>1</a:t>
                  </a:r>
                  <a:endParaRPr lang="id-ID" sz="10000" dirty="0">
                    <a:solidFill>
                      <a:schemeClr val="bg1"/>
                    </a:solidFill>
                    <a:latin typeface="Arial Black" panose="020B0A04020102020204" pitchFamily="34" charset="0"/>
                  </a:endParaRPr>
                </a:p>
              </p:txBody>
            </p:sp>
            <p:sp>
              <p:nvSpPr>
                <p:cNvPr id="22" name="TextBox 21"/>
                <p:cNvSpPr txBox="1"/>
                <p:nvPr/>
              </p:nvSpPr>
              <p:spPr>
                <a:xfrm>
                  <a:off x="3318070" y="3023306"/>
                  <a:ext cx="3007656" cy="64633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id-ID" sz="3600" dirty="0" smtClean="0">
                      <a:solidFill>
                        <a:schemeClr val="bg1"/>
                      </a:solidFill>
                      <a:latin typeface="Arial Black" panose="020B0A04020102020204" pitchFamily="34" charset="0"/>
                    </a:rPr>
                    <a:t>PRIORITAS</a:t>
                  </a:r>
                  <a:endParaRPr lang="id-ID" sz="3600" dirty="0">
                    <a:solidFill>
                      <a:schemeClr val="bg1"/>
                    </a:solidFill>
                    <a:latin typeface="Arial Black" panose="020B0A04020102020204" pitchFamily="34" charset="0"/>
                  </a:endParaRPr>
                </a:p>
              </p:txBody>
            </p:sp>
          </p:grpSp>
          <p:sp>
            <p:nvSpPr>
              <p:cNvPr id="23" name="TextBox 22"/>
              <p:cNvSpPr txBox="1"/>
              <p:nvPr/>
            </p:nvSpPr>
            <p:spPr>
              <a:xfrm>
                <a:off x="1326777" y="4476124"/>
                <a:ext cx="838199" cy="16312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id-ID" sz="10000" dirty="0" smtClean="0">
                    <a:solidFill>
                      <a:schemeClr val="bg1"/>
                    </a:solidFill>
                    <a:latin typeface="Arial Black" panose="020B0A04020102020204" pitchFamily="34" charset="0"/>
                  </a:rPr>
                  <a:t>1</a:t>
                </a:r>
                <a:endParaRPr lang="id-ID" sz="10000" dirty="0">
                  <a:solidFill>
                    <a:schemeClr val="bg1"/>
                  </a:solidFill>
                  <a:latin typeface="Arial Black" panose="020B0A04020102020204" pitchFamily="34" charset="0"/>
                </a:endParaRPr>
              </a:p>
            </p:txBody>
          </p:sp>
        </p:grpSp>
      </p:grpSp>
      <p:sp>
        <p:nvSpPr>
          <p:cNvPr id="26" name="TextBox 25"/>
          <p:cNvSpPr txBox="1"/>
          <p:nvPr/>
        </p:nvSpPr>
        <p:spPr>
          <a:xfrm>
            <a:off x="5405721" y="3680004"/>
            <a:ext cx="68355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dirty="0" smtClean="0"/>
              <a:t>Tambahan Anggaran 100 Juta / Dusun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id-ID" dirty="0" smtClean="0"/>
              <a:t>Pembngunan Desa Berbasis Potensi Unggulan</a:t>
            </a:r>
            <a:endParaRPr lang="id-ID" dirty="0"/>
          </a:p>
        </p:txBody>
      </p:sp>
      <p:sp>
        <p:nvSpPr>
          <p:cNvPr id="33" name="TextBox 32"/>
          <p:cNvSpPr txBox="1"/>
          <p:nvPr/>
        </p:nvSpPr>
        <p:spPr>
          <a:xfrm>
            <a:off x="5392277" y="3182117"/>
            <a:ext cx="54281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2800" dirty="0" smtClean="0">
                <a:latin typeface="Franklin Gothic Heavy" panose="020B0903020102020204" pitchFamily="34" charset="0"/>
              </a:rPr>
              <a:t>Desa Berjaya</a:t>
            </a:r>
            <a:endParaRPr lang="id-ID" sz="2800" dirty="0">
              <a:latin typeface="Franklin Gothic Heavy" panose="020B0903020102020204" pitchFamily="34" charset="0"/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038166" y="3370375"/>
            <a:ext cx="387721" cy="161700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9777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3831" y="457030"/>
            <a:ext cx="3185846" cy="3185846"/>
          </a:xfrm>
          <a:prstGeom prst="rect">
            <a:avLst/>
          </a:prstGeom>
        </p:spPr>
      </p:pic>
      <p:sp>
        <p:nvSpPr>
          <p:cNvPr id="27" name="Freeform 26"/>
          <p:cNvSpPr/>
          <p:nvPr/>
        </p:nvSpPr>
        <p:spPr>
          <a:xfrm>
            <a:off x="-13449" y="3454152"/>
            <a:ext cx="4625790" cy="1649936"/>
          </a:xfrm>
          <a:custGeom>
            <a:avLst/>
            <a:gdLst>
              <a:gd name="connsiteX0" fmla="*/ 0 w 4625790"/>
              <a:gd name="connsiteY0" fmla="*/ 0 h 1649936"/>
              <a:gd name="connsiteX1" fmla="*/ 3921845 w 4625790"/>
              <a:gd name="connsiteY1" fmla="*/ 0 h 1649936"/>
              <a:gd name="connsiteX2" fmla="*/ 4625790 w 4625790"/>
              <a:gd name="connsiteY2" fmla="*/ 703945 h 1649936"/>
              <a:gd name="connsiteX3" fmla="*/ 4625790 w 4625790"/>
              <a:gd name="connsiteY3" fmla="*/ 945991 h 1649936"/>
              <a:gd name="connsiteX4" fmla="*/ 3921845 w 4625790"/>
              <a:gd name="connsiteY4" fmla="*/ 1649936 h 1649936"/>
              <a:gd name="connsiteX5" fmla="*/ 0 w 4625790"/>
              <a:gd name="connsiteY5" fmla="*/ 1649936 h 16499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625790" h="1649936">
                <a:moveTo>
                  <a:pt x="0" y="0"/>
                </a:moveTo>
                <a:lnTo>
                  <a:pt x="3921845" y="0"/>
                </a:lnTo>
                <a:cubicBezTo>
                  <a:pt x="4310623" y="0"/>
                  <a:pt x="4625790" y="315167"/>
                  <a:pt x="4625790" y="703945"/>
                </a:cubicBezTo>
                <a:lnTo>
                  <a:pt x="4625790" y="945991"/>
                </a:lnTo>
                <a:cubicBezTo>
                  <a:pt x="4625790" y="1334769"/>
                  <a:pt x="4310623" y="1649936"/>
                  <a:pt x="3921845" y="1649936"/>
                </a:cubicBezTo>
                <a:lnTo>
                  <a:pt x="0" y="1649936"/>
                </a:lnTo>
                <a:close/>
              </a:path>
            </a:pathLst>
          </a:custGeom>
          <a:solidFill>
            <a:schemeClr val="accent2">
              <a:lumMod val="50000"/>
            </a:schemeClr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TextBox 19"/>
          <p:cNvSpPr txBox="1"/>
          <p:nvPr/>
        </p:nvSpPr>
        <p:spPr>
          <a:xfrm>
            <a:off x="2166093" y="3861825"/>
            <a:ext cx="17862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HARI</a:t>
            </a:r>
            <a:endParaRPr lang="id-ID" sz="3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23050" y="3611033"/>
            <a:ext cx="89647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000" dirty="0">
                <a:solidFill>
                  <a:srgbClr val="FFFF00"/>
                </a:solidFill>
                <a:latin typeface="Arial Black" panose="020B0A04020102020204" pitchFamily="34" charset="0"/>
              </a:rPr>
              <a:t>0</a:t>
            </a:r>
            <a:endParaRPr lang="id-ID" sz="100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1291" y="3453388"/>
            <a:ext cx="3007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PRIORITAS</a:t>
            </a:r>
            <a:endParaRPr lang="id-ID" sz="3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6206" y="3615516"/>
            <a:ext cx="83819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000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1</a:t>
            </a:r>
            <a:endParaRPr lang="id-ID" sz="100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392275" y="945009"/>
            <a:ext cx="653078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Courier New" panose="02070309020205020404" pitchFamily="49" charset="0"/>
              <a:buChar char="o"/>
            </a:pPr>
            <a:r>
              <a:rPr lang="id-ID" sz="3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Peningkatan Infrastruktur </a:t>
            </a:r>
          </a:p>
          <a:p>
            <a:r>
              <a:rPr lang="id-ID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id-ID" sz="3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    - Jalan Kabupaten &amp; Poros Desa.            </a:t>
            </a:r>
          </a:p>
          <a:p>
            <a:r>
              <a:rPr lang="id-ID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id-ID" sz="3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    - Penanggulangan Banjir</a:t>
            </a:r>
          </a:p>
          <a:p>
            <a:pPr marL="514350" indent="-514350">
              <a:buFont typeface="Courier New" panose="02070309020205020404" pitchFamily="49" charset="0"/>
              <a:buChar char="o"/>
            </a:pPr>
            <a:r>
              <a:rPr lang="id-ID" sz="3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Penanganan Pandemi</a:t>
            </a:r>
          </a:p>
          <a:p>
            <a:pPr marL="514350" indent="-514350">
              <a:buFont typeface="Courier New" panose="02070309020205020404" pitchFamily="49" charset="0"/>
              <a:buChar char="o"/>
            </a:pPr>
            <a:r>
              <a:rPr lang="id-ID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Perbaikan Layanan Kesehatan</a:t>
            </a:r>
          </a:p>
          <a:p>
            <a:pPr marL="514350" indent="-514350">
              <a:buFont typeface="Courier New" panose="02070309020205020404" pitchFamily="49" charset="0"/>
              <a:buChar char="o"/>
            </a:pPr>
            <a:r>
              <a:rPr lang="id-ID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Peningkatan Layanan Pendidikan</a:t>
            </a:r>
          </a:p>
          <a:p>
            <a:pPr marL="514350" indent="-514350">
              <a:buFont typeface="Courier New" panose="02070309020205020404" pitchFamily="49" charset="0"/>
              <a:buChar char="o"/>
            </a:pPr>
            <a:r>
              <a:rPr lang="id-ID" sz="320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Pemulihan Ekonomi Melalui Penguatan UMKM</a:t>
            </a:r>
          </a:p>
          <a:p>
            <a:pPr marL="514350" indent="-514350">
              <a:buFont typeface="Courier New" panose="02070309020205020404" pitchFamily="49" charset="0"/>
              <a:buChar char="o"/>
            </a:pPr>
            <a:r>
              <a:rPr lang="id-ID" sz="3200" dirty="0">
                <a:latin typeface="Calibri Light" panose="020F0302020204030204" pitchFamily="34" charset="0"/>
                <a:cs typeface="Calibri Light" panose="020F0302020204030204" pitchFamily="34" charset="0"/>
              </a:rPr>
              <a:t>Perbaikan Layanan Publik Via Digitalisasi Pemerintahan</a:t>
            </a:r>
            <a:endParaRPr lang="id-ID" sz="3200" dirty="0" smtClean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313330" y="3615516"/>
            <a:ext cx="89647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10000" dirty="0">
                <a:solidFill>
                  <a:srgbClr val="FFFF00"/>
                </a:solidFill>
                <a:latin typeface="Arial Black" panose="020B0A04020102020204" pitchFamily="34" charset="0"/>
              </a:rPr>
              <a:t>0</a:t>
            </a:r>
            <a:endParaRPr lang="id-ID" sz="10000" dirty="0">
              <a:solidFill>
                <a:srgbClr val="FFFF00"/>
              </a:solidFill>
              <a:latin typeface="Arial Black" panose="020B0A040201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170576" y="4242824"/>
            <a:ext cx="19980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600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KERJA</a:t>
            </a:r>
            <a:endParaRPr lang="id-ID" sz="3600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5528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1907</TotalTime>
  <Words>428</Words>
  <Application>Microsoft Office PowerPoint</Application>
  <PresentationFormat>Widescreen</PresentationFormat>
  <Paragraphs>127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Calibri</vt:lpstr>
      <vt:lpstr>Calibri Light</vt:lpstr>
      <vt:lpstr>Courier New</vt:lpstr>
      <vt:lpstr>Franklin Gothic Heavy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Gambar besar YES BRO dan visi (Lamongan Menuju Kejayaan)</dc:title>
  <dc:creator>Microsoft Office User</dc:creator>
  <cp:lastModifiedBy>Windows User</cp:lastModifiedBy>
  <cp:revision>53</cp:revision>
  <dcterms:created xsi:type="dcterms:W3CDTF">2020-10-21T03:50:42Z</dcterms:created>
  <dcterms:modified xsi:type="dcterms:W3CDTF">2021-02-28T14:54:33Z</dcterms:modified>
</cp:coreProperties>
</file>